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5"/>
  </p:notesMasterIdLst>
  <p:sldIdLst>
    <p:sldId id="256" r:id="rId2"/>
    <p:sldId id="257" r:id="rId3"/>
    <p:sldId id="260" r:id="rId4"/>
    <p:sldId id="335" r:id="rId5"/>
    <p:sldId id="336" r:id="rId6"/>
    <p:sldId id="337" r:id="rId7"/>
    <p:sldId id="344" r:id="rId8"/>
    <p:sldId id="345" r:id="rId9"/>
    <p:sldId id="346" r:id="rId10"/>
    <p:sldId id="347" r:id="rId11"/>
    <p:sldId id="348" r:id="rId12"/>
    <p:sldId id="349" r:id="rId13"/>
    <p:sldId id="351" r:id="rId14"/>
    <p:sldId id="352" r:id="rId15"/>
    <p:sldId id="353" r:id="rId16"/>
    <p:sldId id="355" r:id="rId17"/>
    <p:sldId id="356" r:id="rId18"/>
    <p:sldId id="357" r:id="rId19"/>
    <p:sldId id="358" r:id="rId20"/>
    <p:sldId id="360" r:id="rId21"/>
    <p:sldId id="362" r:id="rId22"/>
    <p:sldId id="363" r:id="rId23"/>
    <p:sldId id="359" r:id="rId24"/>
    <p:sldId id="338" r:id="rId25"/>
    <p:sldId id="317" r:id="rId26"/>
    <p:sldId id="319" r:id="rId27"/>
    <p:sldId id="321" r:id="rId28"/>
    <p:sldId id="329" r:id="rId29"/>
    <p:sldId id="323" r:id="rId30"/>
    <p:sldId id="327" r:id="rId31"/>
    <p:sldId id="326" r:id="rId32"/>
    <p:sldId id="328" r:id="rId33"/>
    <p:sldId id="334" r:id="rId34"/>
    <p:sldId id="330" r:id="rId35"/>
    <p:sldId id="331" r:id="rId36"/>
    <p:sldId id="332" r:id="rId37"/>
    <p:sldId id="333" r:id="rId38"/>
    <p:sldId id="339" r:id="rId39"/>
    <p:sldId id="340" r:id="rId40"/>
    <p:sldId id="341" r:id="rId41"/>
    <p:sldId id="342" r:id="rId42"/>
    <p:sldId id="343" r:id="rId43"/>
    <p:sldId id="26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1162"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3EDC6C-4BEF-4926-AC4D-CFD1FC9243B7}" type="datetimeFigureOut">
              <a:rPr lang="en-IN" smtClean="0"/>
              <a:pPr/>
              <a:t>06-07-2020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1EEE14-065A-4D25-B199-D35731D28717}" type="slidenum">
              <a:rPr lang="en-IN" smtClean="0"/>
              <a:pPr/>
              <a:t>‹#›</a:t>
            </a:fld>
            <a:endParaRPr lang="en-IN"/>
          </a:p>
        </p:txBody>
      </p:sp>
    </p:spTree>
    <p:extLst>
      <p:ext uri="{BB962C8B-B14F-4D97-AF65-F5344CB8AC3E}">
        <p14:creationId xmlns:p14="http://schemas.microsoft.com/office/powerpoint/2010/main" val="2593501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E8BE44-4A45-417D-B539-EE0202CFAF9C}" type="datetime1">
              <a:rPr lang="en-IN" smtClean="0"/>
              <a:pPr/>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3E47C7-4DB5-4C4D-9EE7-E117A014EC76}" type="datetime1">
              <a:rPr lang="en-IN" smtClean="0"/>
              <a:pPr/>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9EC3A0-5B0C-4C6E-9A98-96C03370B62C}" type="datetime1">
              <a:rPr lang="en-IN" smtClean="0"/>
              <a:pPr/>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9823E2-B081-4502-831B-507147E34713}" type="datetime1">
              <a:rPr lang="en-IN" smtClean="0"/>
              <a:pPr/>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4FD6C-50EC-4AF3-A752-E3509E1AFA4F}" type="datetime1">
              <a:rPr lang="en-IN" smtClean="0"/>
              <a:pPr/>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CCCE05-3342-4C5D-8798-F043D10FD9D4}" type="datetime1">
              <a:rPr lang="en-IN" smtClean="0"/>
              <a:pPr/>
              <a:t>06-07-2020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6ABA70-257B-4A16-B173-0E8FB9649569}" type="datetime1">
              <a:rPr lang="en-IN" smtClean="0"/>
              <a:pPr/>
              <a:t>06-07-2020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0B1F9F-D8E5-4922-BF4A-C88BC54C7D51}" type="datetime1">
              <a:rPr lang="en-IN" smtClean="0"/>
              <a:pPr/>
              <a:t>06-07-2020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F28124-41A6-44D4-AE02-83D0180A0F1C}" type="datetime1">
              <a:rPr lang="en-IN" smtClean="0"/>
              <a:pPr/>
              <a:t>06-07-2020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8FF348-1FF8-4018-A343-CDC986795F46}"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AF283-F703-4761-A49C-6336409B3480}" type="datetime1">
              <a:rPr lang="en-IN" smtClean="0"/>
              <a:pPr/>
              <a:t>06-07-2020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8FF348-1FF8-4018-A343-CDC986795F46}" type="slidenum">
              <a:rPr lang="en-IN" smtClean="0"/>
              <a:pPr/>
              <a:t>‹#›</a:t>
            </a:fld>
            <a:endParaRPr lang="en-IN"/>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F0BBE786-4642-49E8-8F64-3C486BC60503}" type="datetime1">
              <a:rPr lang="en-IN" smtClean="0"/>
              <a:pPr/>
              <a:t>06-07-2020</a:t>
            </a:fld>
            <a:endParaRPr lang="en-IN"/>
          </a:p>
        </p:txBody>
      </p:sp>
      <p:sp>
        <p:nvSpPr>
          <p:cNvPr id="9" name="Slide Number Placeholder 8"/>
          <p:cNvSpPr>
            <a:spLocks noGrp="1"/>
          </p:cNvSpPr>
          <p:nvPr>
            <p:ph type="sldNum" sz="quarter" idx="11"/>
          </p:nvPr>
        </p:nvSpPr>
        <p:spPr/>
        <p:txBody>
          <a:bodyPr/>
          <a:lstStyle/>
          <a:p>
            <a:fld id="{838FF348-1FF8-4018-A343-CDC986795F46}" type="slidenum">
              <a:rPr lang="en-IN" smtClean="0"/>
              <a:pPr/>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838FF348-1FF8-4018-A343-CDC986795F46}" type="slidenum">
              <a:rPr lang="en-IN" smtClean="0"/>
              <a:pPr/>
              <a:t>‹#›</a:t>
            </a:fld>
            <a:endParaRPr lang="en-IN"/>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IN"/>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CA0D40E3-4CBE-4085-B451-9654D3C79D06}" type="datetime1">
              <a:rPr lang="en-IN" smtClean="0"/>
              <a:pPr/>
              <a:t>06-07-2020</a:t>
            </a:fld>
            <a:endParaRPr lang="en-IN"/>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04664"/>
            <a:ext cx="7543800" cy="2593975"/>
          </a:xfrm>
        </p:spPr>
        <p:txBody>
          <a:bodyPr/>
          <a:lstStyle/>
          <a:p>
            <a:r>
              <a:rPr lang="en-IN" sz="4000" b="1" i="1" dirty="0">
                <a:solidFill>
                  <a:schemeClr val="tx1"/>
                </a:solidFill>
              </a:rPr>
              <a:t>PASSENGER CONTROL IN SMART CITIES  USING DEEP LEARNING</a:t>
            </a:r>
            <a:endParaRPr lang="en-IN" sz="4000" i="1" dirty="0">
              <a:solidFill>
                <a:schemeClr val="tx1"/>
              </a:solidFill>
            </a:endParaRPr>
          </a:p>
        </p:txBody>
      </p:sp>
      <p:sp>
        <p:nvSpPr>
          <p:cNvPr id="3" name="Subtitle 2"/>
          <p:cNvSpPr>
            <a:spLocks noGrp="1"/>
          </p:cNvSpPr>
          <p:nvPr>
            <p:ph type="subTitle" idx="1"/>
          </p:nvPr>
        </p:nvSpPr>
        <p:spPr>
          <a:xfrm>
            <a:off x="899592" y="3645024"/>
            <a:ext cx="7056784" cy="1944216"/>
          </a:xfrm>
        </p:spPr>
        <p:txBody>
          <a:bodyPr>
            <a:normAutofit/>
          </a:bodyPr>
          <a:lstStyle/>
          <a:p>
            <a:r>
              <a:rPr lang="en-US" dirty="0">
                <a:solidFill>
                  <a:srgbClr val="002060"/>
                </a:solidFill>
              </a:rPr>
              <a:t>Project guide       :  Assistant professor    </a:t>
            </a:r>
            <a:r>
              <a:rPr lang="en-US" dirty="0" err="1">
                <a:solidFill>
                  <a:srgbClr val="002060"/>
                </a:solidFill>
              </a:rPr>
              <a:t>Mrs</a:t>
            </a:r>
            <a:r>
              <a:rPr lang="en-US" dirty="0">
                <a:solidFill>
                  <a:srgbClr val="002060"/>
                </a:solidFill>
              </a:rPr>
              <a:t> . </a:t>
            </a:r>
            <a:r>
              <a:rPr lang="en-US" dirty="0" err="1">
                <a:solidFill>
                  <a:srgbClr val="002060"/>
                </a:solidFill>
              </a:rPr>
              <a:t>Sheethal</a:t>
            </a:r>
            <a:r>
              <a:rPr lang="en-US" dirty="0">
                <a:solidFill>
                  <a:srgbClr val="002060"/>
                </a:solidFill>
              </a:rPr>
              <a:t> M S</a:t>
            </a:r>
          </a:p>
          <a:p>
            <a:r>
              <a:rPr lang="en-US" dirty="0">
                <a:solidFill>
                  <a:srgbClr val="002060"/>
                </a:solidFill>
              </a:rPr>
              <a:t>Group members :  </a:t>
            </a:r>
            <a:r>
              <a:rPr lang="en-US" dirty="0" err="1">
                <a:solidFill>
                  <a:srgbClr val="002060"/>
                </a:solidFill>
              </a:rPr>
              <a:t>Delna</a:t>
            </a:r>
            <a:r>
              <a:rPr lang="en-US" dirty="0">
                <a:solidFill>
                  <a:srgbClr val="002060"/>
                </a:solidFill>
              </a:rPr>
              <a:t>  T D</a:t>
            </a:r>
          </a:p>
          <a:p>
            <a:r>
              <a:rPr lang="en-US" dirty="0">
                <a:solidFill>
                  <a:srgbClr val="002060"/>
                </a:solidFill>
              </a:rPr>
              <a:t>                              :   </a:t>
            </a:r>
            <a:r>
              <a:rPr lang="en-US" dirty="0" err="1">
                <a:solidFill>
                  <a:srgbClr val="002060"/>
                </a:solidFill>
              </a:rPr>
              <a:t>Dhanya</a:t>
            </a:r>
            <a:r>
              <a:rPr lang="en-US" dirty="0">
                <a:solidFill>
                  <a:srgbClr val="002060"/>
                </a:solidFill>
              </a:rPr>
              <a:t> P </a:t>
            </a:r>
            <a:r>
              <a:rPr lang="en-US" dirty="0" err="1">
                <a:solidFill>
                  <a:srgbClr val="002060"/>
                </a:solidFill>
              </a:rPr>
              <a:t>Pauly</a:t>
            </a:r>
            <a:endParaRPr lang="en-US" dirty="0">
              <a:solidFill>
                <a:srgbClr val="002060"/>
              </a:solidFill>
            </a:endParaRPr>
          </a:p>
          <a:p>
            <a:r>
              <a:rPr lang="en-US" dirty="0">
                <a:solidFill>
                  <a:srgbClr val="002060"/>
                </a:solidFill>
              </a:rPr>
              <a:t>                              :   Dona Johnson</a:t>
            </a:r>
          </a:p>
          <a:p>
            <a:r>
              <a:rPr lang="en-US" dirty="0">
                <a:solidFill>
                  <a:srgbClr val="002060"/>
                </a:solidFill>
              </a:rPr>
              <a:t>                              :   </a:t>
            </a:r>
            <a:r>
              <a:rPr lang="en-US" dirty="0" err="1">
                <a:solidFill>
                  <a:srgbClr val="002060"/>
                </a:solidFill>
              </a:rPr>
              <a:t>Jesta</a:t>
            </a:r>
            <a:r>
              <a:rPr lang="en-US" dirty="0">
                <a:solidFill>
                  <a:srgbClr val="002060"/>
                </a:solidFill>
              </a:rPr>
              <a:t>   Jose</a:t>
            </a:r>
          </a:p>
          <a:p>
            <a:endParaRPr lang="en-IN" dirty="0">
              <a:solidFill>
                <a:srgbClr val="002060"/>
              </a:solidFill>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1</a:t>
            </a:fld>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4365104"/>
            <a:ext cx="3744416" cy="2492896"/>
          </a:xfrm>
          <a:prstGeom prst="rect">
            <a:avLst/>
          </a:prstGeom>
        </p:spPr>
      </p:pic>
    </p:spTree>
    <p:extLst>
      <p:ext uri="{BB962C8B-B14F-4D97-AF65-F5344CB8AC3E}">
        <p14:creationId xmlns:p14="http://schemas.microsoft.com/office/powerpoint/2010/main" val="2535251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81000"/>
            <a:ext cx="7620000" cy="6477000"/>
          </a:xfrm>
        </p:spPr>
        <p:txBody>
          <a:bodyPr>
            <a:normAutofit lnSpcReduction="10000"/>
          </a:bodyPr>
          <a:lstStyle/>
          <a:p>
            <a:r>
              <a:rPr lang="en-US" dirty="0">
                <a:latin typeface="Times New Roman" pitchFamily="18" charset="0"/>
                <a:cs typeface="Times New Roman" pitchFamily="18" charset="0"/>
              </a:rPr>
              <a:t>It can also support by BDS. </a:t>
            </a:r>
          </a:p>
          <a:p>
            <a:pPr>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Finally, all data will be recorded in the storage, the mobile</a:t>
            </a:r>
          </a:p>
          <a:p>
            <a:pPr>
              <a:buNone/>
            </a:pPr>
            <a:r>
              <a:rPr lang="en-US" dirty="0">
                <a:latin typeface="Times New Roman" pitchFamily="18" charset="0"/>
                <a:cs typeface="Times New Roman" pitchFamily="18" charset="0"/>
              </a:rPr>
              <a:t>   network will transmit the data to the shore-based receiver. </a:t>
            </a:r>
          </a:p>
          <a:p>
            <a:pPr>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system is small in size and low in cost.</a:t>
            </a:r>
          </a:p>
          <a:p>
            <a:pPr>
              <a:buNone/>
            </a:pPr>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It is suitable for the installation of inland river ferries.</a:t>
            </a:r>
          </a:p>
          <a:p>
            <a:pPr>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It is easy to operate and easy to install. </a:t>
            </a:r>
          </a:p>
          <a:p>
            <a:pPr>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system will make it simple to prevent the overloading in the future.</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system has good expansibility and can be used for</a:t>
            </a:r>
          </a:p>
          <a:p>
            <a:pPr>
              <a:buNone/>
            </a:pPr>
            <a:r>
              <a:rPr lang="en-US" dirty="0">
                <a:latin typeface="Times New Roman" pitchFamily="18" charset="0"/>
                <a:cs typeface="Times New Roman" pitchFamily="18" charset="0"/>
              </a:rPr>
              <a:t>    reference in other similar fields of information measurement</a:t>
            </a:r>
          </a:p>
          <a:p>
            <a:pPr>
              <a:buNone/>
            </a:pPr>
            <a:r>
              <a:rPr lang="en-US" dirty="0">
                <a:latin typeface="Times New Roman" pitchFamily="18" charset="0"/>
                <a:cs typeface="Times New Roman" pitchFamily="18" charset="0"/>
              </a:rPr>
              <a:t>    and control. </a:t>
            </a:r>
          </a:p>
          <a:p>
            <a:pPr>
              <a:buNone/>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10</a:t>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itchFamily="18" charset="0"/>
                <a:cs typeface="Times New Roman" pitchFamily="18" charset="0"/>
              </a:rPr>
              <a:t>PAPER 4 </a:t>
            </a:r>
            <a:r>
              <a:rPr lang="en-IN" sz="3200" dirty="0"/>
              <a:t>:</a:t>
            </a:r>
            <a:r>
              <a:rPr lang="en-US" sz="3200" dirty="0"/>
              <a:t> Passenger Flow Monitoring Of Elevator Video Based On Computer Vision</a:t>
            </a:r>
          </a:p>
        </p:txBody>
      </p:sp>
      <p:sp>
        <p:nvSpPr>
          <p:cNvPr id="3" name="Content Placeholder 2"/>
          <p:cNvSpPr>
            <a:spLocks noGrp="1"/>
          </p:cNvSpPr>
          <p:nvPr>
            <p:ph idx="1"/>
          </p:nvPr>
        </p:nvSpPr>
        <p:spPr>
          <a:xfrm>
            <a:off x="304800" y="1417638"/>
            <a:ext cx="7772400" cy="4449762"/>
          </a:xfrm>
        </p:spPr>
        <p:txBody>
          <a:bodyPr>
            <a:normAutofit/>
          </a:bodyPr>
          <a:lstStyle/>
          <a:p>
            <a:endParaRPr lang="en-US" dirty="0"/>
          </a:p>
          <a:p>
            <a:endParaRPr lang="en-US" dirty="0"/>
          </a:p>
          <a:p>
            <a:r>
              <a:rPr lang="en-US" dirty="0"/>
              <a:t> Passenger flow monitoring plays an important role in elevator intelligent monitoring and elevator </a:t>
            </a:r>
            <a:r>
              <a:rPr lang="en-US" dirty="0" err="1"/>
              <a:t>operationstatus</a:t>
            </a:r>
            <a:r>
              <a:rPr lang="en-US" dirty="0"/>
              <a:t> analysis.</a:t>
            </a:r>
          </a:p>
          <a:p>
            <a:endParaRPr lang="en-US" dirty="0"/>
          </a:p>
          <a:p>
            <a:r>
              <a:rPr lang="en-US" dirty="0"/>
              <a:t>This study gives one of definitions for elevator passenger flow, and proposes a counting method of the   passenger flow in elevator based on the fusion of computer vision techniques.</a:t>
            </a:r>
          </a:p>
          <a:p>
            <a:endParaRPr lang="en-US" dirty="0"/>
          </a:p>
          <a:p>
            <a:r>
              <a:rPr lang="en-US" dirty="0"/>
              <a:t>This experiment calculates the passenger  flow in real-time detection by dividing the task into three parts</a:t>
            </a:r>
          </a:p>
        </p:txBody>
      </p:sp>
      <p:sp>
        <p:nvSpPr>
          <p:cNvPr id="4" name="Slide Number Placeholder 3"/>
          <p:cNvSpPr>
            <a:spLocks noGrp="1"/>
          </p:cNvSpPr>
          <p:nvPr>
            <p:ph type="sldNum" sz="quarter" idx="12"/>
          </p:nvPr>
        </p:nvSpPr>
        <p:spPr/>
        <p:txBody>
          <a:bodyPr/>
          <a:lstStyle/>
          <a:p>
            <a:fld id="{838FF348-1FF8-4018-A343-CDC986795F46}" type="slidenum">
              <a:rPr lang="en-IN" smtClean="0"/>
              <a:pPr/>
              <a:t>11</a:t>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Which is detecting the door status using the background subtraction method, detecting the current floor with Support Vector Machine (SVM) algorithm and counting passengers by YOLOv3 (You Only Look Once) model.</a:t>
            </a:r>
          </a:p>
          <a:p>
            <a:endParaRPr lang="en-US" dirty="0"/>
          </a:p>
          <a:p>
            <a:r>
              <a:rPr lang="en-US" dirty="0"/>
              <a:t> The results show that the proposed method can accurately measure</a:t>
            </a:r>
          </a:p>
          <a:p>
            <a:endParaRPr lang="en-US" dirty="0"/>
          </a:p>
          <a:p>
            <a:r>
              <a:rPr lang="en-US" dirty="0"/>
              <a:t>passenger flow even when passengers are heavily obscured.</a:t>
            </a:r>
          </a:p>
          <a:p>
            <a:endParaRPr lang="en-US" dirty="0"/>
          </a:p>
          <a:p>
            <a:r>
              <a:rPr lang="en-US" dirty="0"/>
              <a:t>Keywords: Computer vision, Elevator, Passenger flow, YOLOv3</a:t>
            </a:r>
          </a:p>
          <a:p>
            <a:endParaRPr lang="en-US"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12</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93E5-85F4-432B-8052-0E7117CECC46}"/>
              </a:ext>
            </a:extLst>
          </p:cNvPr>
          <p:cNvSpPr>
            <a:spLocks noGrp="1"/>
          </p:cNvSpPr>
          <p:nvPr>
            <p:ph type="title"/>
          </p:nvPr>
        </p:nvSpPr>
        <p:spPr/>
        <p:txBody>
          <a:bodyPr/>
          <a:lstStyle/>
          <a:p>
            <a:r>
              <a:rPr lang="en-IN" sz="3200" b="1" dirty="0">
                <a:latin typeface="Times New Roman" panose="02020603050405020304" pitchFamily="18" charset="0"/>
                <a:cs typeface="Times New Roman" panose="02020603050405020304" pitchFamily="18" charset="0"/>
              </a:rPr>
              <a:t>PAPER 5</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Overload and Load Centroid Recognition Method Based on Vertical Displacement of Body</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BCAA89-982A-42E3-9481-E9B723FECDBB}"/>
              </a:ext>
            </a:extLst>
          </p:cNvPr>
          <p:cNvSpPr>
            <a:spLocks noGrp="1"/>
          </p:cNvSpPr>
          <p:nvPr>
            <p:ph idx="1"/>
          </p:nvPr>
        </p:nvSpPr>
        <p:spPr/>
        <p:txBody>
          <a:bodyPr/>
          <a:lstStyle/>
          <a:p>
            <a:pPr algn="just"/>
            <a:endParaRPr lang="en-US" dirty="0"/>
          </a:p>
          <a:p>
            <a:pPr algn="just"/>
            <a:r>
              <a:rPr lang="en-US" dirty="0"/>
              <a:t>This paper proposes a vehicle load and load centroid measurement system based on the machine vision and vertical displacement of the body, which is measured during the driving process.</a:t>
            </a:r>
          </a:p>
          <a:p>
            <a:pPr marL="114300" indent="0" algn="just">
              <a:buNone/>
            </a:pPr>
            <a:endParaRPr lang="en-US" dirty="0"/>
          </a:p>
          <a:p>
            <a:pPr marL="114300" indent="0" algn="just">
              <a:buNone/>
            </a:pPr>
            <a:r>
              <a:rPr lang="en-US" dirty="0"/>
              <a:t>  Description of system</a:t>
            </a:r>
          </a:p>
          <a:p>
            <a:pPr marL="114300" indent="0" algn="just">
              <a:buNone/>
            </a:pPr>
            <a:endParaRPr lang="en-US" dirty="0"/>
          </a:p>
          <a:p>
            <a:pPr algn="just">
              <a:buFont typeface="Wingdings" pitchFamily="2" charset="2"/>
              <a:buChar char="Ø"/>
            </a:pPr>
            <a:r>
              <a:rPr lang="en-US" dirty="0"/>
              <a:t>System structure</a:t>
            </a:r>
          </a:p>
          <a:p>
            <a:pPr algn="just">
              <a:buFont typeface="Wingdings" pitchFamily="2" charset="2"/>
              <a:buChar char="Ø"/>
            </a:pPr>
            <a:r>
              <a:rPr lang="en-US" dirty="0"/>
              <a:t>Vehicle Database</a:t>
            </a:r>
            <a:endParaRPr lang="en-IN" dirty="0"/>
          </a:p>
          <a:p>
            <a:pPr marL="114300" indent="0">
              <a:buNone/>
            </a:pPr>
            <a:endParaRPr lang="en-IN" dirty="0"/>
          </a:p>
        </p:txBody>
      </p:sp>
      <p:sp>
        <p:nvSpPr>
          <p:cNvPr id="4" name="Slide Number Placeholder 3">
            <a:extLst>
              <a:ext uri="{FF2B5EF4-FFF2-40B4-BE49-F238E27FC236}">
                <a16:creationId xmlns:a16="http://schemas.microsoft.com/office/drawing/2014/main" id="{1392481D-68A8-40DE-BCA1-49E837A14D54}"/>
              </a:ext>
            </a:extLst>
          </p:cNvPr>
          <p:cNvSpPr>
            <a:spLocks noGrp="1"/>
          </p:cNvSpPr>
          <p:nvPr>
            <p:ph type="sldNum" sz="quarter" idx="12"/>
          </p:nvPr>
        </p:nvSpPr>
        <p:spPr/>
        <p:txBody>
          <a:bodyPr/>
          <a:lstStyle/>
          <a:p>
            <a:fld id="{838FF348-1FF8-4018-A343-CDC986795F46}" type="slidenum">
              <a:rPr lang="en-IN" smtClean="0"/>
              <a:pPr/>
              <a:t>13</a:t>
            </a:fld>
            <a:endParaRPr lang="en-IN"/>
          </a:p>
        </p:txBody>
      </p:sp>
    </p:spTree>
    <p:extLst>
      <p:ext uri="{BB962C8B-B14F-4D97-AF65-F5344CB8AC3E}">
        <p14:creationId xmlns:p14="http://schemas.microsoft.com/office/powerpoint/2010/main" val="39431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C0D2-F886-441F-BE7A-A8DAF5EBC0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A24FE1-D1AF-4632-8DB0-F047A9FB19B2}"/>
              </a:ext>
            </a:extLst>
          </p:cNvPr>
          <p:cNvSpPr>
            <a:spLocks noGrp="1"/>
          </p:cNvSpPr>
          <p:nvPr>
            <p:ph idx="1"/>
          </p:nvPr>
        </p:nvSpPr>
        <p:spPr/>
        <p:txBody>
          <a:bodyPr/>
          <a:lstStyle/>
          <a:p>
            <a:pPr marL="114300" indent="0">
              <a:buNone/>
            </a:pPr>
            <a:r>
              <a:rPr lang="en-US" sz="2800" dirty="0"/>
              <a:t>  System structure</a:t>
            </a:r>
          </a:p>
          <a:p>
            <a:endParaRPr lang="en-US" dirty="0"/>
          </a:p>
          <a:p>
            <a:pPr algn="just"/>
            <a:r>
              <a:rPr lang="en-US" dirty="0"/>
              <a:t>Utilizes machine vision technology to realize non-contact vehicle motion information capture, and obtain vehicle body characteristic parameters.</a:t>
            </a:r>
          </a:p>
          <a:p>
            <a:pPr marL="114300" indent="0" algn="just">
              <a:buNone/>
            </a:pPr>
            <a:endParaRPr lang="en-US" sz="2800" dirty="0"/>
          </a:p>
          <a:p>
            <a:pPr marL="114300" indent="0" algn="just">
              <a:buNone/>
            </a:pPr>
            <a:r>
              <a:rPr lang="en-US" sz="2800" dirty="0"/>
              <a:t>  Vehicle database</a:t>
            </a:r>
          </a:p>
          <a:p>
            <a:endParaRPr lang="en-US" sz="2400" dirty="0"/>
          </a:p>
          <a:p>
            <a:r>
              <a:rPr lang="en-US" sz="2400" dirty="0"/>
              <a:t>Vehicle identification </a:t>
            </a:r>
          </a:p>
          <a:p>
            <a:r>
              <a:rPr lang="en-US" sz="2400" dirty="0"/>
              <a:t>Vehicle parameter data  </a:t>
            </a:r>
          </a:p>
          <a:p>
            <a:r>
              <a:rPr lang="en-US" sz="2400" dirty="0"/>
              <a:t>Vehicle characteristic data</a:t>
            </a:r>
            <a:endParaRPr lang="en-IN" dirty="0"/>
          </a:p>
        </p:txBody>
      </p:sp>
      <p:sp>
        <p:nvSpPr>
          <p:cNvPr id="4" name="Slide Number Placeholder 3">
            <a:extLst>
              <a:ext uri="{FF2B5EF4-FFF2-40B4-BE49-F238E27FC236}">
                <a16:creationId xmlns:a16="http://schemas.microsoft.com/office/drawing/2014/main" id="{AA5AC111-E9DB-401D-9EAA-D70DB783D706}"/>
              </a:ext>
            </a:extLst>
          </p:cNvPr>
          <p:cNvSpPr>
            <a:spLocks noGrp="1"/>
          </p:cNvSpPr>
          <p:nvPr>
            <p:ph type="sldNum" sz="quarter" idx="12"/>
          </p:nvPr>
        </p:nvSpPr>
        <p:spPr/>
        <p:txBody>
          <a:bodyPr/>
          <a:lstStyle/>
          <a:p>
            <a:fld id="{838FF348-1FF8-4018-A343-CDC986795F46}" type="slidenum">
              <a:rPr lang="en-IN" smtClean="0"/>
              <a:pPr/>
              <a:t>14</a:t>
            </a:fld>
            <a:endParaRPr lang="en-IN"/>
          </a:p>
        </p:txBody>
      </p:sp>
    </p:spTree>
    <p:extLst>
      <p:ext uri="{BB962C8B-B14F-4D97-AF65-F5344CB8AC3E}">
        <p14:creationId xmlns:p14="http://schemas.microsoft.com/office/powerpoint/2010/main" val="24772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4510-61B1-470A-85AD-27E0378148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0B13EE-5D96-4F44-8547-410E8BB13358}"/>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B2F8216D-2DDA-4E2B-B6EC-B47D368DBB20}"/>
              </a:ext>
            </a:extLst>
          </p:cNvPr>
          <p:cNvSpPr>
            <a:spLocks noGrp="1"/>
          </p:cNvSpPr>
          <p:nvPr>
            <p:ph type="sldNum" sz="quarter" idx="12"/>
          </p:nvPr>
        </p:nvSpPr>
        <p:spPr/>
        <p:txBody>
          <a:bodyPr/>
          <a:lstStyle/>
          <a:p>
            <a:fld id="{838FF348-1FF8-4018-A343-CDC986795F46}" type="slidenum">
              <a:rPr lang="en-IN" smtClean="0"/>
              <a:pPr/>
              <a:t>15</a:t>
            </a:fld>
            <a:endParaRPr lang="en-IN"/>
          </a:p>
        </p:txBody>
      </p:sp>
    </p:spTree>
    <p:extLst>
      <p:ext uri="{BB962C8B-B14F-4D97-AF65-F5344CB8AC3E}">
        <p14:creationId xmlns:p14="http://schemas.microsoft.com/office/powerpoint/2010/main" val="2119626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0FAC-D48D-4EE2-8BD5-957DF84B83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3AAF80-A12E-4A70-A4DC-7EB7233A6D6F}"/>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21A2FB2-FE77-440D-9D95-C88C9874FB8A}"/>
              </a:ext>
            </a:extLst>
          </p:cNvPr>
          <p:cNvSpPr>
            <a:spLocks noGrp="1"/>
          </p:cNvSpPr>
          <p:nvPr>
            <p:ph type="sldNum" sz="quarter" idx="12"/>
          </p:nvPr>
        </p:nvSpPr>
        <p:spPr/>
        <p:txBody>
          <a:bodyPr/>
          <a:lstStyle/>
          <a:p>
            <a:fld id="{838FF348-1FF8-4018-A343-CDC986795F46}" type="slidenum">
              <a:rPr lang="en-IN" smtClean="0"/>
              <a:pPr/>
              <a:t>16</a:t>
            </a:fld>
            <a:endParaRPr lang="en-IN"/>
          </a:p>
        </p:txBody>
      </p:sp>
    </p:spTree>
    <p:extLst>
      <p:ext uri="{BB962C8B-B14F-4D97-AF65-F5344CB8AC3E}">
        <p14:creationId xmlns:p14="http://schemas.microsoft.com/office/powerpoint/2010/main" val="1645319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E37A-FD7B-4DEC-A2B2-C171DE29A156}"/>
              </a:ext>
            </a:extLst>
          </p:cNvPr>
          <p:cNvSpPr>
            <a:spLocks noGrp="1"/>
          </p:cNvSpPr>
          <p:nvPr>
            <p:ph type="title"/>
          </p:nvPr>
        </p:nvSpPr>
        <p:spPr/>
        <p:txBody>
          <a:bodyPr/>
          <a:lstStyle/>
          <a:p>
            <a:r>
              <a:rPr lang="en-IN" sz="3200" b="1" dirty="0">
                <a:latin typeface="Times New Roman" panose="02020603050405020304" pitchFamily="18" charset="0"/>
                <a:cs typeface="Times New Roman" panose="02020603050405020304" pitchFamily="18" charset="0"/>
              </a:rPr>
              <a:t>PAPER 7 </a:t>
            </a:r>
            <a:r>
              <a:rPr lang="en-IN" sz="2800" dirty="0">
                <a:latin typeface="Times New Roman" panose="02020603050405020304" pitchFamily="18" charset="0"/>
                <a:cs typeface="Times New Roman" panose="02020603050405020304" pitchFamily="18" charset="0"/>
              </a:rPr>
              <a:t>: Passenger Management System Based on Face Recognition for Intelligent Transport Vehicles </a:t>
            </a:r>
          </a:p>
        </p:txBody>
      </p:sp>
      <p:sp>
        <p:nvSpPr>
          <p:cNvPr id="3" name="Content Placeholder 2">
            <a:extLst>
              <a:ext uri="{FF2B5EF4-FFF2-40B4-BE49-F238E27FC236}">
                <a16:creationId xmlns:a16="http://schemas.microsoft.com/office/drawing/2014/main" id="{4F3B6EF1-A0F7-4256-B78A-8A4EC101E253}"/>
              </a:ext>
            </a:extLst>
          </p:cNvPr>
          <p:cNvSpPr>
            <a:spLocks noGrp="1"/>
          </p:cNvSpPr>
          <p:nvPr>
            <p:ph idx="1"/>
          </p:nvPr>
        </p:nvSpPr>
        <p:spPr/>
        <p:txBody>
          <a:bodyPr/>
          <a:lstStyle/>
          <a:p>
            <a:pPr algn="just">
              <a:buFont typeface="Wingdings" pitchFamily="2" charset="2"/>
              <a:buChar char="Ø"/>
            </a:pPr>
            <a:r>
              <a:rPr lang="en-US" dirty="0"/>
              <a:t>In this paper, AdaBoost method utilizing Local Binary Pattern (LBP) histogram is employed for face detection system.</a:t>
            </a:r>
            <a:endParaRPr lang="en-IN" dirty="0"/>
          </a:p>
          <a:p>
            <a:pPr algn="just">
              <a:buFont typeface="Wingdings" pitchFamily="2" charset="2"/>
              <a:buChar char="Ø"/>
            </a:pPr>
            <a:endParaRPr lang="en-IN" dirty="0"/>
          </a:p>
          <a:p>
            <a:pPr algn="just">
              <a:buFont typeface="Wingdings" pitchFamily="2" charset="2"/>
              <a:buChar char="Ø"/>
            </a:pPr>
            <a:r>
              <a:rPr lang="en-US" dirty="0"/>
              <a:t>Local Binary Pattern (LBP) was designed to represent the local-texture of the image. </a:t>
            </a:r>
          </a:p>
          <a:p>
            <a:pPr algn="just">
              <a:buFont typeface="Wingdings" pitchFamily="2" charset="2"/>
              <a:buChar char="Ø"/>
            </a:pPr>
            <a:endParaRPr lang="en-US" dirty="0"/>
          </a:p>
          <a:p>
            <a:pPr algn="just">
              <a:buFont typeface="Wingdings" pitchFamily="2" charset="2"/>
              <a:buChar char="Ø"/>
            </a:pPr>
            <a:r>
              <a:rPr lang="en-US" dirty="0"/>
              <a:t>LBP operator is simple and of the low computational complexity.</a:t>
            </a:r>
          </a:p>
          <a:p>
            <a:pPr algn="just">
              <a:buFont typeface="Wingdings" pitchFamily="2" charset="2"/>
              <a:buChar char="Ø"/>
            </a:pPr>
            <a:endParaRPr lang="en-US" dirty="0"/>
          </a:p>
          <a:p>
            <a:pPr algn="just">
              <a:buFont typeface="Wingdings" pitchFamily="2" charset="2"/>
              <a:buChar char="Ø"/>
            </a:pPr>
            <a:r>
              <a:rPr lang="en-US" dirty="0"/>
              <a:t> In this mainly using two algorithm mechanisms that is “Feature Extraction and AdaBoost </a:t>
            </a:r>
            <a:r>
              <a:rPr lang="en-US" dirty="0" err="1"/>
              <a:t>Learning”and</a:t>
            </a:r>
            <a:r>
              <a:rPr lang="en-US" dirty="0"/>
              <a:t> “Cascade Structure for Improve of Detection Time”.</a:t>
            </a:r>
          </a:p>
          <a:p>
            <a:endParaRPr lang="en-IN" dirty="0"/>
          </a:p>
        </p:txBody>
      </p:sp>
      <p:sp>
        <p:nvSpPr>
          <p:cNvPr id="4" name="Slide Number Placeholder 3">
            <a:extLst>
              <a:ext uri="{FF2B5EF4-FFF2-40B4-BE49-F238E27FC236}">
                <a16:creationId xmlns:a16="http://schemas.microsoft.com/office/drawing/2014/main" id="{BCBF1874-4E23-40A0-A761-25EA9B01C95E}"/>
              </a:ext>
            </a:extLst>
          </p:cNvPr>
          <p:cNvSpPr>
            <a:spLocks noGrp="1"/>
          </p:cNvSpPr>
          <p:nvPr>
            <p:ph type="sldNum" sz="quarter" idx="12"/>
          </p:nvPr>
        </p:nvSpPr>
        <p:spPr/>
        <p:txBody>
          <a:bodyPr/>
          <a:lstStyle/>
          <a:p>
            <a:fld id="{838FF348-1FF8-4018-A343-CDC986795F46}" type="slidenum">
              <a:rPr lang="en-IN" smtClean="0"/>
              <a:pPr/>
              <a:t>17</a:t>
            </a:fld>
            <a:endParaRPr lang="en-IN"/>
          </a:p>
        </p:txBody>
      </p:sp>
    </p:spTree>
    <p:extLst>
      <p:ext uri="{BB962C8B-B14F-4D97-AF65-F5344CB8AC3E}">
        <p14:creationId xmlns:p14="http://schemas.microsoft.com/office/powerpoint/2010/main" val="161753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C381-753C-4DB9-91B3-1D62060871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7295D6-9CDB-43D3-9D3F-606AB8765485}"/>
              </a:ext>
            </a:extLst>
          </p:cNvPr>
          <p:cNvSpPr>
            <a:spLocks noGrp="1"/>
          </p:cNvSpPr>
          <p:nvPr>
            <p:ph idx="1"/>
          </p:nvPr>
        </p:nvSpPr>
        <p:spPr/>
        <p:txBody>
          <a:bodyPr>
            <a:normAutofit fontScale="85000" lnSpcReduction="20000"/>
          </a:bodyPr>
          <a:lstStyle/>
          <a:p>
            <a:pPr indent="-342900" algn="just">
              <a:buFont typeface="Wingdings" pitchFamily="2" charset="2"/>
              <a:buChar char="Ø"/>
            </a:pPr>
            <a:r>
              <a:rPr lang="en-US" sz="2400" dirty="0"/>
              <a:t>For the AdaBoost learning, we select the best classification sub-block among the candidate feature block in the training data, face and non-face.</a:t>
            </a:r>
          </a:p>
          <a:p>
            <a:pPr indent="-342900" algn="just">
              <a:buFont typeface="Wingdings" pitchFamily="2" charset="2"/>
              <a:buChar char="Ø"/>
            </a:pPr>
            <a:endParaRPr lang="en-US" sz="2400" dirty="0"/>
          </a:p>
          <a:p>
            <a:pPr indent="-342900" algn="just">
              <a:buFont typeface="Wingdings" pitchFamily="2" charset="2"/>
              <a:buChar char="Ø"/>
            </a:pPr>
            <a:r>
              <a:rPr lang="en-US" sz="2400" dirty="0"/>
              <a:t>After the update of the weight of candidate feature block, we select the next best classification feature block. </a:t>
            </a:r>
          </a:p>
          <a:p>
            <a:pPr indent="-342900" algn="just">
              <a:buFont typeface="Wingdings" pitchFamily="2" charset="2"/>
              <a:buChar char="Ø"/>
            </a:pPr>
            <a:endParaRPr lang="en-US" sz="2400" dirty="0"/>
          </a:p>
          <a:p>
            <a:pPr indent="-342900" algn="just">
              <a:buFont typeface="Wingdings" pitchFamily="2" charset="2"/>
              <a:buChar char="Ø"/>
            </a:pPr>
            <a:r>
              <a:rPr lang="en-US" sz="2400" dirty="0"/>
              <a:t> After selecting the desired number of weak classifier, the strong classifier is generated by combining selected weak classifiers.</a:t>
            </a:r>
          </a:p>
          <a:p>
            <a:pPr indent="-342900" algn="just">
              <a:buFont typeface="Wingdings" pitchFamily="2" charset="2"/>
              <a:buChar char="Ø"/>
            </a:pPr>
            <a:endParaRPr lang="en-US" sz="2400" dirty="0"/>
          </a:p>
          <a:p>
            <a:pPr indent="-342900" algn="just">
              <a:buFont typeface="Wingdings" pitchFamily="2" charset="2"/>
              <a:buChar char="Ø"/>
            </a:pPr>
            <a:r>
              <a:rPr lang="en-US" sz="2400" dirty="0"/>
              <a:t>To implement the real-time face detection, we use the cascade structure, Sub-images of input image are fed into the cascade structure. </a:t>
            </a:r>
          </a:p>
          <a:p>
            <a:pPr indent="-342900" algn="just">
              <a:buFont typeface="Wingdings" pitchFamily="2" charset="2"/>
              <a:buChar char="Ø"/>
            </a:pPr>
            <a:r>
              <a:rPr lang="en-US" sz="2400" dirty="0"/>
              <a:t>A series of weak classifiers are applied to every sub-image. </a:t>
            </a:r>
          </a:p>
          <a:p>
            <a:pPr indent="-342900" algn="just">
              <a:buFont typeface="Wingdings" pitchFamily="2" charset="2"/>
              <a:buChar char="Ø"/>
            </a:pPr>
            <a:endParaRPr lang="en-US" sz="2400" dirty="0"/>
          </a:p>
          <a:p>
            <a:pPr indent="-342900" algn="just">
              <a:buFont typeface="Wingdings" pitchFamily="2" charset="2"/>
              <a:buChar char="Ø"/>
            </a:pPr>
            <a:r>
              <a:rPr lang="en-US" sz="2400" dirty="0"/>
              <a:t>If the sub-image has passed the previous weak classifier, this sub-image is input into the next weak classifier,</a:t>
            </a:r>
          </a:p>
          <a:p>
            <a:endParaRPr lang="en-IN" dirty="0"/>
          </a:p>
        </p:txBody>
      </p:sp>
      <p:sp>
        <p:nvSpPr>
          <p:cNvPr id="4" name="Slide Number Placeholder 3">
            <a:extLst>
              <a:ext uri="{FF2B5EF4-FFF2-40B4-BE49-F238E27FC236}">
                <a16:creationId xmlns:a16="http://schemas.microsoft.com/office/drawing/2014/main" id="{DFDB0E6F-275C-49D8-A4CA-C0969659EA4F}"/>
              </a:ext>
            </a:extLst>
          </p:cNvPr>
          <p:cNvSpPr>
            <a:spLocks noGrp="1"/>
          </p:cNvSpPr>
          <p:nvPr>
            <p:ph type="sldNum" sz="quarter" idx="12"/>
          </p:nvPr>
        </p:nvSpPr>
        <p:spPr/>
        <p:txBody>
          <a:bodyPr/>
          <a:lstStyle/>
          <a:p>
            <a:fld id="{838FF348-1FF8-4018-A343-CDC986795F46}" type="slidenum">
              <a:rPr lang="en-IN" smtClean="0"/>
              <a:pPr/>
              <a:t>18</a:t>
            </a:fld>
            <a:endParaRPr lang="en-IN"/>
          </a:p>
        </p:txBody>
      </p:sp>
    </p:spTree>
    <p:extLst>
      <p:ext uri="{BB962C8B-B14F-4D97-AF65-F5344CB8AC3E}">
        <p14:creationId xmlns:p14="http://schemas.microsoft.com/office/powerpoint/2010/main" val="3294434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E8D6-9662-474D-ACCC-BDC468C2EB0C}"/>
              </a:ext>
            </a:extLst>
          </p:cNvPr>
          <p:cNvSpPr>
            <a:spLocks noGrp="1"/>
          </p:cNvSpPr>
          <p:nvPr>
            <p:ph type="title"/>
          </p:nvPr>
        </p:nvSpPr>
        <p:spPr>
          <a:xfrm>
            <a:off x="457200" y="260648"/>
            <a:ext cx="7620000" cy="1143000"/>
          </a:xfrm>
        </p:spPr>
        <p:txBody>
          <a:bodyPr/>
          <a:lstStyle/>
          <a:p>
            <a:br>
              <a:rPr lang="en-US" sz="2800" b="1" dirty="0"/>
            </a:br>
            <a:br>
              <a:rPr lang="en-US" sz="2800" b="1" dirty="0"/>
            </a:br>
            <a:br>
              <a:rPr lang="en-US" sz="2800" b="1" dirty="0"/>
            </a:br>
            <a:r>
              <a:rPr lang="en-US" sz="2800" b="1" dirty="0">
                <a:latin typeface="Times New Roman" panose="02020603050405020304" pitchFamily="18" charset="0"/>
                <a:cs typeface="Times New Roman" panose="02020603050405020304" pitchFamily="18" charset="0"/>
              </a:rPr>
              <a:t>PAPER 8 : </a:t>
            </a:r>
            <a:r>
              <a:rPr lang="en-US" sz="2800" dirty="0">
                <a:latin typeface="Times New Roman" panose="02020603050405020304" pitchFamily="18" charset="0"/>
                <a:cs typeface="Times New Roman" panose="02020603050405020304" pitchFamily="18" charset="0"/>
              </a:rPr>
              <a:t>Passenger vehicle counting method of </a:t>
            </a:r>
            <a:r>
              <a:rPr lang="en-US" sz="2800" dirty="0" err="1">
                <a:latin typeface="Times New Roman" panose="02020603050405020304" pitchFamily="18" charset="0"/>
                <a:cs typeface="Times New Roman" panose="02020603050405020304" pitchFamily="18" charset="0"/>
              </a:rPr>
              <a:t>hov</a:t>
            </a:r>
            <a:r>
              <a:rPr lang="en-US" sz="2800" dirty="0">
                <a:latin typeface="Times New Roman" panose="02020603050405020304" pitchFamily="18" charset="0"/>
                <a:cs typeface="Times New Roman" panose="02020603050405020304" pitchFamily="18" charset="0"/>
              </a:rPr>
              <a:t>/hot system</a:t>
            </a:r>
            <a:br>
              <a:rPr lang="en-IN" dirty="0"/>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444A6D-3920-4C53-A1D8-7F6B296BFC10}"/>
              </a:ext>
            </a:extLst>
          </p:cNvPr>
          <p:cNvSpPr>
            <a:spLocks noGrp="1"/>
          </p:cNvSpPr>
          <p:nvPr>
            <p:ph idx="1"/>
          </p:nvPr>
        </p:nvSpPr>
        <p:spPr/>
        <p:txBody>
          <a:bodyPr>
            <a:normAutofit lnSpcReduction="10000"/>
          </a:bodyPr>
          <a:lstStyle/>
          <a:p>
            <a:r>
              <a:rPr lang="en-US" dirty="0"/>
              <a:t>In this paper, its is done by refined image acquisition scheme and novel number of passenger counting algorithm are proposed.</a:t>
            </a:r>
          </a:p>
          <a:p>
            <a:pPr marL="114300" indent="0">
              <a:buNone/>
            </a:pPr>
            <a:endParaRPr lang="en-US" dirty="0"/>
          </a:p>
          <a:p>
            <a:r>
              <a:rPr lang="en-US" dirty="0"/>
              <a:t>Automated number of passenger in vehicle counting system has been desired to realize for HOV (High Occupancy Vehicle) and HOT (High Occupancy Toll) use.</a:t>
            </a:r>
          </a:p>
          <a:p>
            <a:pPr marL="114300" indent="0">
              <a:buNone/>
            </a:pPr>
            <a:endParaRPr lang="en-US" dirty="0"/>
          </a:p>
          <a:p>
            <a:r>
              <a:rPr lang="en-US" dirty="0"/>
              <a:t>Exhaust gas from vehicles occupies the large part of the cause of these issues, schemes of HOV and HOT have been administered in the United States and other countries.</a:t>
            </a:r>
          </a:p>
          <a:p>
            <a:pPr marL="114300" indent="0">
              <a:buNone/>
            </a:pPr>
            <a:endParaRPr lang="en-US" dirty="0"/>
          </a:p>
          <a:p>
            <a:r>
              <a:rPr lang="en-US" dirty="0"/>
              <a:t>The proposed system is composed of four main equipment: floodlights, cameras, a laser sensor, and processing unit . </a:t>
            </a:r>
          </a:p>
          <a:p>
            <a:endParaRPr lang="en-IN" dirty="0"/>
          </a:p>
        </p:txBody>
      </p:sp>
      <p:sp>
        <p:nvSpPr>
          <p:cNvPr id="4" name="Slide Number Placeholder 3">
            <a:extLst>
              <a:ext uri="{FF2B5EF4-FFF2-40B4-BE49-F238E27FC236}">
                <a16:creationId xmlns:a16="http://schemas.microsoft.com/office/drawing/2014/main" id="{96CFD28A-06E3-4D4A-84DA-9796B3DAC8DC}"/>
              </a:ext>
            </a:extLst>
          </p:cNvPr>
          <p:cNvSpPr>
            <a:spLocks noGrp="1"/>
          </p:cNvSpPr>
          <p:nvPr>
            <p:ph type="sldNum" sz="quarter" idx="12"/>
          </p:nvPr>
        </p:nvSpPr>
        <p:spPr/>
        <p:txBody>
          <a:bodyPr/>
          <a:lstStyle/>
          <a:p>
            <a:fld id="{838FF348-1FF8-4018-A343-CDC986795F46}" type="slidenum">
              <a:rPr lang="en-IN" smtClean="0"/>
              <a:pPr/>
              <a:t>19</a:t>
            </a:fld>
            <a:endParaRPr lang="en-IN"/>
          </a:p>
        </p:txBody>
      </p:sp>
    </p:spTree>
    <p:extLst>
      <p:ext uri="{BB962C8B-B14F-4D97-AF65-F5344CB8AC3E}">
        <p14:creationId xmlns:p14="http://schemas.microsoft.com/office/powerpoint/2010/main" val="238627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INTRODUCTION</a:t>
            </a:r>
            <a:endParaRPr lang="en-IN"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algn="just"/>
            <a:r>
              <a:rPr lang="en-US" sz="2600" dirty="0">
                <a:latin typeface="Times New Roman" pitchFamily="18" charset="0"/>
                <a:cs typeface="Times New Roman" pitchFamily="18" charset="0"/>
              </a:rPr>
              <a:t>Introducing “Passenger control in smart cities using deep learning ” with increased accuracy in prediction.</a:t>
            </a:r>
          </a:p>
          <a:p>
            <a:pPr marL="114300" indent="0" algn="just">
              <a:buNone/>
            </a:pPr>
            <a:endParaRPr lang="en-US" sz="2600" dirty="0">
              <a:latin typeface="Times New Roman" pitchFamily="18" charset="0"/>
              <a:cs typeface="Times New Roman" pitchFamily="18" charset="0"/>
            </a:endParaRPr>
          </a:p>
          <a:p>
            <a:pPr algn="just"/>
            <a:r>
              <a:rPr lang="en-US" sz="2600" dirty="0">
                <a:latin typeface="Times New Roman" pitchFamily="18" charset="0"/>
                <a:cs typeface="Times New Roman" pitchFamily="18" charset="0"/>
              </a:rPr>
              <a:t>System predict the number of passengers in the vehicle and the load.</a:t>
            </a:r>
          </a:p>
          <a:p>
            <a:pPr marL="114300" indent="0" algn="just">
              <a:buNone/>
            </a:pPr>
            <a:endParaRPr lang="en-US" sz="2600" dirty="0">
              <a:latin typeface="Times New Roman" pitchFamily="18" charset="0"/>
              <a:cs typeface="Times New Roman" pitchFamily="18" charset="0"/>
            </a:endParaRPr>
          </a:p>
          <a:p>
            <a:pPr algn="just"/>
            <a:r>
              <a:rPr lang="en-GB" sz="2600" dirty="0">
                <a:latin typeface="Times New Roman" pitchFamily="18" charset="0"/>
                <a:cs typeface="Times New Roman" pitchFamily="18" charset="0"/>
              </a:rPr>
              <a:t>Detect the number of passenger in the vehicle using deep learning.</a:t>
            </a:r>
          </a:p>
          <a:p>
            <a:pPr marL="114300" indent="0" algn="just">
              <a:buNone/>
            </a:pPr>
            <a:endParaRPr lang="en-GB" sz="2600" dirty="0">
              <a:latin typeface="Times New Roman" pitchFamily="18" charset="0"/>
              <a:cs typeface="Times New Roman" pitchFamily="18" charset="0"/>
            </a:endParaRPr>
          </a:p>
          <a:p>
            <a:pPr algn="just"/>
            <a:r>
              <a:rPr lang="en-GB" sz="2600" dirty="0">
                <a:latin typeface="Times New Roman" pitchFamily="18" charset="0"/>
                <a:cs typeface="Times New Roman" pitchFamily="18" charset="0"/>
              </a:rPr>
              <a:t>Number of passengers beyond a limit is not encouraged to travel in the vehicle.</a:t>
            </a:r>
          </a:p>
          <a:p>
            <a:pPr marL="114300" indent="0" algn="just">
              <a:buNone/>
            </a:pPr>
            <a:endParaRPr lang="en-GB" sz="2600" dirty="0">
              <a:latin typeface="Times New Roman" pitchFamily="18" charset="0"/>
              <a:cs typeface="Times New Roman" pitchFamily="18" charset="0"/>
            </a:endParaRPr>
          </a:p>
          <a:p>
            <a:pPr algn="just"/>
            <a:r>
              <a:rPr lang="en-GB" sz="2600" dirty="0">
                <a:latin typeface="Times New Roman" pitchFamily="18" charset="0"/>
                <a:cs typeface="Times New Roman" pitchFamily="18" charset="0"/>
              </a:rPr>
              <a:t>Proposed system will detect the overload and passenger count then displayed in the system in front of the driver driver.</a:t>
            </a:r>
            <a:endParaRPr lang="en-IN" sz="2600" dirty="0">
              <a:latin typeface="Times New Roman" pitchFamily="18" charset="0"/>
              <a:cs typeface="Times New Roman" pitchFamily="18" charset="0"/>
            </a:endParaRPr>
          </a:p>
          <a:p>
            <a:pPr marL="114300" indent="0">
              <a:buNone/>
            </a:pPr>
            <a:endParaRPr lang="en-US" sz="2600" dirty="0">
              <a:latin typeface="Times New Roman" pitchFamily="18" charset="0"/>
              <a:cs typeface="Times New Roman" pitchFamily="18" charset="0"/>
            </a:endParaRPr>
          </a:p>
          <a:p>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2</a:t>
            </a:fld>
            <a:endParaRPr lang="en-IN"/>
          </a:p>
        </p:txBody>
      </p:sp>
    </p:spTree>
    <p:extLst>
      <p:ext uri="{BB962C8B-B14F-4D97-AF65-F5344CB8AC3E}">
        <p14:creationId xmlns:p14="http://schemas.microsoft.com/office/powerpoint/2010/main" val="346616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A3FEA-8B94-40AF-9549-BD8F5527857B}"/>
              </a:ext>
            </a:extLst>
          </p:cNvPr>
          <p:cNvSpPr>
            <a:spLocks noGrp="1"/>
          </p:cNvSpPr>
          <p:nvPr>
            <p:ph type="sldNum" sz="quarter" idx="12"/>
          </p:nvPr>
        </p:nvSpPr>
        <p:spPr/>
        <p:txBody>
          <a:bodyPr/>
          <a:lstStyle/>
          <a:p>
            <a:fld id="{838FF348-1FF8-4018-A343-CDC986795F46}" type="slidenum">
              <a:rPr lang="en-IN" smtClean="0"/>
              <a:pPr/>
              <a:t>20</a:t>
            </a:fld>
            <a:endParaRPr lang="en-IN"/>
          </a:p>
        </p:txBody>
      </p:sp>
      <p:sp>
        <p:nvSpPr>
          <p:cNvPr id="3" name="TextBox 2">
            <a:extLst>
              <a:ext uri="{FF2B5EF4-FFF2-40B4-BE49-F238E27FC236}">
                <a16:creationId xmlns:a16="http://schemas.microsoft.com/office/drawing/2014/main" id="{D3766D92-7F01-47D6-8D60-96E89766F474}"/>
              </a:ext>
            </a:extLst>
          </p:cNvPr>
          <p:cNvSpPr txBox="1"/>
          <p:nvPr/>
        </p:nvSpPr>
        <p:spPr>
          <a:xfrm>
            <a:off x="323528" y="1052736"/>
            <a:ext cx="7488832" cy="7078861"/>
          </a:xfrm>
          <a:prstGeom prst="rect">
            <a:avLst/>
          </a:prstGeom>
          <a:noFill/>
        </p:spPr>
        <p:txBody>
          <a:bodyPr wrap="square" rtlCol="0">
            <a:spAutoFit/>
          </a:bodyPr>
          <a:lstStyle/>
          <a:p>
            <a:pPr marL="342900" indent="-342900">
              <a:buFont typeface="Arial" panose="020B0604020202020204" pitchFamily="34" charset="0"/>
              <a:buChar char="•"/>
            </a:pPr>
            <a:r>
              <a:rPr lang="en-US" sz="2000" dirty="0"/>
              <a:t>Floodlight :To count the number of passengers through these glasses, the proposed system adopted large intensity floodlight.</a:t>
            </a:r>
          </a:p>
          <a:p>
            <a:r>
              <a:rPr lang="en-US" sz="2000" dirty="0"/>
              <a:t>      its of the wavelength of 730nm is used because of low risk of eye               </a:t>
            </a:r>
          </a:p>
          <a:p>
            <a:endParaRPr lang="en-US" sz="2000" dirty="0"/>
          </a:p>
          <a:p>
            <a:pPr marL="342900" indent="-342900">
              <a:buFont typeface="Arial" panose="020B0604020202020204" pitchFamily="34" charset="0"/>
              <a:buChar char="•"/>
            </a:pPr>
            <a:r>
              <a:rPr lang="en-US" sz="2000" dirty="0"/>
              <a:t>Camera : Corresponding to the wavelength of floodlight, effective wavelength range of adopted camera covers from 300nm to 900nm. Image resolution is 1920x1080 and image angle is fixed so as to make face region size more than 50 pixels on the image.</a:t>
            </a:r>
          </a:p>
          <a:p>
            <a:r>
              <a:rPr lang="en-US" sz="2000" dirty="0"/>
              <a:t> </a:t>
            </a:r>
          </a:p>
          <a:p>
            <a:pPr marL="342900" indent="-342900">
              <a:buFont typeface="Arial" panose="020B0604020202020204" pitchFamily="34" charset="0"/>
              <a:buChar char="•"/>
            </a:pPr>
            <a:r>
              <a:rPr lang="en-US" sz="2000" dirty="0"/>
              <a:t>Laser Sensor :This sensor is used to generate the trigger signal for floodlight illuminating, image capturing and image processing. The maximum reachable distance is 80m and its operation frequency is 100 Hz.</a:t>
            </a:r>
          </a:p>
          <a:p>
            <a:endParaRPr lang="en-US" sz="2000" dirty="0"/>
          </a:p>
          <a:p>
            <a:pPr marL="342900" indent="-342900">
              <a:buFont typeface="Arial" panose="020B0604020202020204" pitchFamily="34" charset="0"/>
              <a:buChar char="•"/>
            </a:pPr>
            <a:r>
              <a:rPr lang="en-US" sz="2000" dirty="0"/>
              <a:t>Processing Unit :The processing unit is installed either in an outdoor enclosure or in a server room. Hardware specification such as CPU with 6 cores of 3.4GHz</a:t>
            </a:r>
          </a:p>
          <a:p>
            <a:endParaRPr lang="en-IN" dirty="0"/>
          </a:p>
          <a:p>
            <a:endParaRPr lang="en-IN" dirty="0"/>
          </a:p>
          <a:p>
            <a:endParaRPr lang="en-IN" dirty="0"/>
          </a:p>
          <a:p>
            <a:endParaRPr lang="en-IN" dirty="0"/>
          </a:p>
          <a:p>
            <a:r>
              <a:rPr lang="en-US" sz="2400" dirty="0"/>
              <a:t> </a:t>
            </a:r>
            <a:endParaRPr lang="en-IN" sz="2400" dirty="0"/>
          </a:p>
          <a:p>
            <a:endParaRPr lang="en-IN" dirty="0"/>
          </a:p>
        </p:txBody>
      </p:sp>
    </p:spTree>
    <p:extLst>
      <p:ext uri="{BB962C8B-B14F-4D97-AF65-F5344CB8AC3E}">
        <p14:creationId xmlns:p14="http://schemas.microsoft.com/office/powerpoint/2010/main" val="367555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0E09-AAFF-482D-B026-5150EAF8D59F}"/>
              </a:ext>
            </a:extLst>
          </p:cNvPr>
          <p:cNvSpPr>
            <a:spLocks noGrp="1"/>
          </p:cNvSpPr>
          <p:nvPr>
            <p:ph type="title"/>
          </p:nvPr>
        </p:nvSpPr>
        <p:spPr/>
        <p:txBody>
          <a:bodyPr/>
          <a:lstStyle/>
          <a:p>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PAPER 9</a:t>
            </a:r>
            <a:r>
              <a:rPr lang="en-US" sz="24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Automatic passenger counting system using image color processing based on skin color detection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approach</a:t>
            </a:r>
            <a:br>
              <a:rPr lang="en-US"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69791E-8EA1-4B90-80ED-11459EC24657}"/>
              </a:ext>
            </a:extLst>
          </p:cNvPr>
          <p:cNvSpPr>
            <a:spLocks noGrp="1"/>
          </p:cNvSpPr>
          <p:nvPr>
            <p:ph idx="1"/>
          </p:nvPr>
        </p:nvSpPr>
        <p:spPr/>
        <p:txBody>
          <a:bodyPr>
            <a:normAutofit fontScale="92500" lnSpcReduction="20000"/>
          </a:bodyPr>
          <a:lstStyle/>
          <a:p>
            <a:endParaRPr lang="en-US" dirty="0"/>
          </a:p>
          <a:p>
            <a:r>
              <a:rPr lang="en-US" dirty="0"/>
              <a:t>In this paper, number of people entering and leaving the bus is an important parameter to allocate the correct number of buses for each public transport service connection line.</a:t>
            </a:r>
          </a:p>
          <a:p>
            <a:pPr marL="114300" indent="0">
              <a:buNone/>
            </a:pPr>
            <a:endParaRPr lang="en-US" dirty="0"/>
          </a:p>
          <a:p>
            <a:r>
              <a:rPr lang="en-US" dirty="0"/>
              <a:t>In general, most of the available passenger counting system consists of sensor and counter to count the number of passengers on the public transport.</a:t>
            </a:r>
          </a:p>
          <a:p>
            <a:pPr marL="114300" indent="0">
              <a:buNone/>
            </a:pPr>
            <a:endParaRPr lang="en-US" dirty="0"/>
          </a:p>
          <a:p>
            <a:r>
              <a:rPr lang="en-US" dirty="0"/>
              <a:t>The problem faced by this system is inaccurate counting due to fault in the transmission of data from sensor to counter.</a:t>
            </a:r>
          </a:p>
          <a:p>
            <a:pPr marL="114300" indent="0">
              <a:buNone/>
            </a:pPr>
            <a:endParaRPr lang="en-US" dirty="0"/>
          </a:p>
          <a:p>
            <a:r>
              <a:rPr lang="en-US" dirty="0"/>
              <a:t>In this paper, there are several image processing techniques will be applied in order to obtain the segmented area of interest of passenger images, as well as to obtain the number of passenger in the bus.</a:t>
            </a:r>
            <a:endParaRPr lang="en-IN" dirty="0"/>
          </a:p>
        </p:txBody>
      </p:sp>
      <p:sp>
        <p:nvSpPr>
          <p:cNvPr id="4" name="Slide Number Placeholder 3">
            <a:extLst>
              <a:ext uri="{FF2B5EF4-FFF2-40B4-BE49-F238E27FC236}">
                <a16:creationId xmlns:a16="http://schemas.microsoft.com/office/drawing/2014/main" id="{CB3F777B-3A18-48B3-81E4-F3CAF7B9800B}"/>
              </a:ext>
            </a:extLst>
          </p:cNvPr>
          <p:cNvSpPr>
            <a:spLocks noGrp="1"/>
          </p:cNvSpPr>
          <p:nvPr>
            <p:ph type="sldNum" sz="quarter" idx="12"/>
          </p:nvPr>
        </p:nvSpPr>
        <p:spPr/>
        <p:txBody>
          <a:bodyPr/>
          <a:lstStyle/>
          <a:p>
            <a:fld id="{838FF348-1FF8-4018-A343-CDC986795F46}" type="slidenum">
              <a:rPr lang="en-IN" smtClean="0"/>
              <a:pPr/>
              <a:t>21</a:t>
            </a:fld>
            <a:endParaRPr lang="en-IN"/>
          </a:p>
        </p:txBody>
      </p:sp>
    </p:spTree>
    <p:extLst>
      <p:ext uri="{BB962C8B-B14F-4D97-AF65-F5344CB8AC3E}">
        <p14:creationId xmlns:p14="http://schemas.microsoft.com/office/powerpoint/2010/main" val="2735748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B0A814-4D52-47BD-B633-AAC0BDD8D343}"/>
              </a:ext>
            </a:extLst>
          </p:cNvPr>
          <p:cNvSpPr>
            <a:spLocks noGrp="1"/>
          </p:cNvSpPr>
          <p:nvPr>
            <p:ph idx="1"/>
          </p:nvPr>
        </p:nvSpPr>
        <p:spPr>
          <a:xfrm>
            <a:off x="448876" y="404664"/>
            <a:ext cx="7992888" cy="6787698"/>
          </a:xfrm>
        </p:spPr>
        <p:txBody>
          <a:bodyPr>
            <a:normAutofit/>
          </a:bodyPr>
          <a:lstStyle/>
          <a:p>
            <a:r>
              <a:rPr lang="en-IN" dirty="0"/>
              <a:t>Data Acquisition :</a:t>
            </a:r>
            <a:r>
              <a:rPr lang="en-US" dirty="0"/>
              <a:t>For testing the capability of the proposed image processing steps, the images were captured normal, minimal and high lighting conditions, as well as different numbers of passengers on board.</a:t>
            </a:r>
          </a:p>
          <a:p>
            <a:pPr marL="114300" indent="0">
              <a:buNone/>
            </a:pPr>
            <a:endParaRPr lang="en-US" dirty="0"/>
          </a:p>
          <a:p>
            <a:r>
              <a:rPr lang="en-US" dirty="0"/>
              <a:t>Skin Color Detection based on HSV Color </a:t>
            </a:r>
            <a:r>
              <a:rPr lang="en-US" dirty="0" err="1"/>
              <a:t>Model:The</a:t>
            </a:r>
            <a:r>
              <a:rPr lang="en-US" dirty="0"/>
              <a:t> process of segmenting the area of interest in passenger images require detection of skin color region in the captured images.</a:t>
            </a:r>
          </a:p>
          <a:p>
            <a:endParaRPr lang="en-US" dirty="0"/>
          </a:p>
          <a:p>
            <a:r>
              <a:rPr lang="en-US" dirty="0"/>
              <a:t>Segmentation of Passenger  using thresholding Technique: its</a:t>
            </a:r>
          </a:p>
          <a:p>
            <a:pPr marL="114300" indent="0">
              <a:buNone/>
            </a:pPr>
            <a:r>
              <a:rPr lang="en-US" dirty="0"/>
              <a:t>   manual thresholding technique is utilized in order to perform </a:t>
            </a:r>
          </a:p>
          <a:p>
            <a:pPr marL="114300" indent="0">
              <a:buNone/>
            </a:pPr>
            <a:r>
              <a:rPr lang="en-US" dirty="0"/>
              <a:t>    to selections of hue and saturation threshold values for segment.</a:t>
            </a:r>
          </a:p>
          <a:p>
            <a:pPr marL="114300" indent="0">
              <a:buNone/>
            </a:pPr>
            <a:endParaRPr lang="en-US" dirty="0"/>
          </a:p>
          <a:p>
            <a:r>
              <a:rPr lang="en-US" dirty="0"/>
              <a:t>Passenger Counting: Implication of recognition processes start with identification of segmented area of interest by using the bounding box.</a:t>
            </a:r>
          </a:p>
          <a:p>
            <a:pPr marL="114300" indent="0">
              <a:buNone/>
            </a:pPr>
            <a:endParaRPr lang="en-IN" dirty="0"/>
          </a:p>
        </p:txBody>
      </p:sp>
      <p:sp>
        <p:nvSpPr>
          <p:cNvPr id="4" name="Slide Number Placeholder 3">
            <a:extLst>
              <a:ext uri="{FF2B5EF4-FFF2-40B4-BE49-F238E27FC236}">
                <a16:creationId xmlns:a16="http://schemas.microsoft.com/office/drawing/2014/main" id="{A5A12FDC-75D0-404C-94D6-6C7E9D8CC53D}"/>
              </a:ext>
            </a:extLst>
          </p:cNvPr>
          <p:cNvSpPr>
            <a:spLocks noGrp="1"/>
          </p:cNvSpPr>
          <p:nvPr>
            <p:ph type="sldNum" sz="quarter" idx="12"/>
          </p:nvPr>
        </p:nvSpPr>
        <p:spPr/>
        <p:txBody>
          <a:bodyPr/>
          <a:lstStyle/>
          <a:p>
            <a:fld id="{838FF348-1FF8-4018-A343-CDC986795F46}" type="slidenum">
              <a:rPr lang="en-IN" smtClean="0"/>
              <a:pPr/>
              <a:t>22</a:t>
            </a:fld>
            <a:endParaRPr lang="en-IN"/>
          </a:p>
        </p:txBody>
      </p:sp>
    </p:spTree>
    <p:extLst>
      <p:ext uri="{BB962C8B-B14F-4D97-AF65-F5344CB8AC3E}">
        <p14:creationId xmlns:p14="http://schemas.microsoft.com/office/powerpoint/2010/main" val="1528972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F2FF-3F15-4508-B340-6FAE8AA5300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2BA90CC-D5BB-45CA-831D-4CE1B0395EF4}"/>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313057A4-D1C1-4C5E-A970-D5F426D94B92}"/>
              </a:ext>
            </a:extLst>
          </p:cNvPr>
          <p:cNvSpPr>
            <a:spLocks noGrp="1"/>
          </p:cNvSpPr>
          <p:nvPr>
            <p:ph type="sldNum" sz="quarter" idx="12"/>
          </p:nvPr>
        </p:nvSpPr>
        <p:spPr/>
        <p:txBody>
          <a:bodyPr/>
          <a:lstStyle/>
          <a:p>
            <a:fld id="{838FF348-1FF8-4018-A343-CDC986795F46}" type="slidenum">
              <a:rPr lang="en-IN" smtClean="0"/>
              <a:pPr/>
              <a:t>23</a:t>
            </a:fld>
            <a:endParaRPr lang="en-IN"/>
          </a:p>
        </p:txBody>
      </p:sp>
    </p:spTree>
    <p:extLst>
      <p:ext uri="{BB962C8B-B14F-4D97-AF65-F5344CB8AC3E}">
        <p14:creationId xmlns:p14="http://schemas.microsoft.com/office/powerpoint/2010/main" val="242539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SYSTEM</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Detection of passenger overload in taxies. </a:t>
            </a:r>
          </a:p>
          <a:p>
            <a:r>
              <a:rPr lang="en-US" dirty="0">
                <a:latin typeface="Times New Roman" pitchFamily="18" charset="0"/>
                <a:cs typeface="Times New Roman" pitchFamily="18" charset="0"/>
              </a:rPr>
              <a:t>Setting the limit for passengers according to capacity of the vehicle.</a:t>
            </a:r>
          </a:p>
          <a:p>
            <a:r>
              <a:rPr lang="en-US" dirty="0">
                <a:latin typeface="Times New Roman" pitchFamily="18" charset="0"/>
                <a:cs typeface="Times New Roman" pitchFamily="18" charset="0"/>
              </a:rPr>
              <a:t>Detect the back bag, luggage and school bag. </a:t>
            </a:r>
          </a:p>
          <a:p>
            <a:r>
              <a:rPr lang="en-US" dirty="0">
                <a:latin typeface="Times New Roman" pitchFamily="18" charset="0"/>
                <a:cs typeface="Times New Roman" pitchFamily="18" charset="0"/>
              </a:rPr>
              <a:t>Comparing with limit of vehicle.</a:t>
            </a:r>
          </a:p>
          <a:p>
            <a:r>
              <a:rPr lang="en-US" dirty="0">
                <a:latin typeface="Times New Roman" pitchFamily="18" charset="0"/>
                <a:cs typeface="Times New Roman" pitchFamily="18" charset="0"/>
              </a:rPr>
              <a:t>Real time implementation</a:t>
            </a:r>
            <a:r>
              <a:rPr lang="en-US" dirty="0"/>
              <a:t>.</a:t>
            </a:r>
            <a:endParaRPr lang="en-IN" dirty="0"/>
          </a:p>
          <a:p>
            <a:pPr marL="114300" indent="0">
              <a:buNone/>
            </a:pPr>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24</a:t>
            </a:fld>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365104"/>
            <a:ext cx="4275924" cy="20162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4365104"/>
            <a:ext cx="3312368" cy="2016224"/>
          </a:xfrm>
          <a:prstGeom prst="rect">
            <a:avLst/>
          </a:prstGeom>
        </p:spPr>
      </p:pic>
    </p:spTree>
    <p:extLst>
      <p:ext uri="{BB962C8B-B14F-4D97-AF65-F5344CB8AC3E}">
        <p14:creationId xmlns:p14="http://schemas.microsoft.com/office/powerpoint/2010/main" val="2419735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System architecture</a:t>
            </a:r>
          </a:p>
        </p:txBody>
      </p:sp>
      <p:sp>
        <p:nvSpPr>
          <p:cNvPr id="3" name="Content Placeholder 2"/>
          <p:cNvSpPr>
            <a:spLocks noGrp="1"/>
          </p:cNvSpPr>
          <p:nvPr>
            <p:ph idx="1"/>
          </p:nvPr>
        </p:nvSpPr>
        <p:spPr/>
        <p:txBody>
          <a:bodyPr/>
          <a:lstStyle/>
          <a:p>
            <a:pPr marL="114300" indent="0">
              <a:buNone/>
            </a:pPr>
            <a:r>
              <a:rPr lang="en-IN" b="1" dirty="0"/>
              <a:t>OVERLOAD  DETECTION</a:t>
            </a:r>
          </a:p>
        </p:txBody>
      </p:sp>
      <p:sp>
        <p:nvSpPr>
          <p:cNvPr id="4" name="Slide Number Placeholder 3"/>
          <p:cNvSpPr>
            <a:spLocks noGrp="1"/>
          </p:cNvSpPr>
          <p:nvPr>
            <p:ph type="sldNum" sz="quarter" idx="12"/>
          </p:nvPr>
        </p:nvSpPr>
        <p:spPr/>
        <p:txBody>
          <a:bodyPr/>
          <a:lstStyle/>
          <a:p>
            <a:fld id="{838FF348-1FF8-4018-A343-CDC986795F46}" type="slidenum">
              <a:rPr lang="en-IN" smtClean="0"/>
              <a:pPr/>
              <a:t>25</a:t>
            </a:fld>
            <a:endParaRPr lang="en-IN"/>
          </a:p>
        </p:txBody>
      </p:sp>
      <p:sp>
        <p:nvSpPr>
          <p:cNvPr id="5" name="Rectangle 4"/>
          <p:cNvSpPr/>
          <p:nvPr/>
        </p:nvSpPr>
        <p:spPr>
          <a:xfrm>
            <a:off x="899592" y="2243180"/>
            <a:ext cx="180020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CAMERA</a:t>
            </a:r>
          </a:p>
        </p:txBody>
      </p:sp>
      <p:sp>
        <p:nvSpPr>
          <p:cNvPr id="7" name="Rectangle 6"/>
          <p:cNvSpPr/>
          <p:nvPr/>
        </p:nvSpPr>
        <p:spPr>
          <a:xfrm>
            <a:off x="3347864" y="2243180"/>
            <a:ext cx="187220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PREPROCESS</a:t>
            </a:r>
          </a:p>
        </p:txBody>
      </p:sp>
      <p:sp>
        <p:nvSpPr>
          <p:cNvPr id="8" name="Rectangle 7"/>
          <p:cNvSpPr/>
          <p:nvPr/>
        </p:nvSpPr>
        <p:spPr>
          <a:xfrm>
            <a:off x="5724128" y="2243180"/>
            <a:ext cx="216024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SEGMENTATION</a:t>
            </a:r>
          </a:p>
        </p:txBody>
      </p:sp>
      <p:sp>
        <p:nvSpPr>
          <p:cNvPr id="9" name="Rectangle 8"/>
          <p:cNvSpPr/>
          <p:nvPr/>
        </p:nvSpPr>
        <p:spPr>
          <a:xfrm>
            <a:off x="5742917" y="4022741"/>
            <a:ext cx="216024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CLASSIFICATION DNN</a:t>
            </a:r>
          </a:p>
        </p:txBody>
      </p:sp>
      <p:cxnSp>
        <p:nvCxnSpPr>
          <p:cNvPr id="13" name="Straight Arrow Connector 12"/>
          <p:cNvCxnSpPr>
            <a:stCxn id="5" idx="3"/>
            <a:endCxn id="7" idx="1"/>
          </p:cNvCxnSpPr>
          <p:nvPr/>
        </p:nvCxnSpPr>
        <p:spPr>
          <a:xfrm>
            <a:off x="2699792" y="2639224"/>
            <a:ext cx="64807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7" idx="3"/>
          </p:cNvCxnSpPr>
          <p:nvPr/>
        </p:nvCxnSpPr>
        <p:spPr>
          <a:xfrm>
            <a:off x="5220072" y="2639224"/>
            <a:ext cx="5040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8" idx="2"/>
            <a:endCxn id="9" idx="0"/>
          </p:cNvCxnSpPr>
          <p:nvPr/>
        </p:nvCxnSpPr>
        <p:spPr>
          <a:xfrm>
            <a:off x="6804248" y="3035268"/>
            <a:ext cx="18789" cy="98747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3635896" y="4042373"/>
            <a:ext cx="129614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DETECTION</a:t>
            </a:r>
          </a:p>
        </p:txBody>
      </p:sp>
      <p:sp>
        <p:nvSpPr>
          <p:cNvPr id="22" name="Rectangle 21"/>
          <p:cNvSpPr/>
          <p:nvPr/>
        </p:nvSpPr>
        <p:spPr>
          <a:xfrm>
            <a:off x="1051992" y="4020453"/>
            <a:ext cx="1548172" cy="958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ANALYSING</a:t>
            </a:r>
          </a:p>
        </p:txBody>
      </p:sp>
      <p:cxnSp>
        <p:nvCxnSpPr>
          <p:cNvPr id="24" name="Straight Arrow Connector 23"/>
          <p:cNvCxnSpPr>
            <a:stCxn id="9" idx="1"/>
            <a:endCxn id="19" idx="3"/>
          </p:cNvCxnSpPr>
          <p:nvPr/>
        </p:nvCxnSpPr>
        <p:spPr>
          <a:xfrm flipH="1">
            <a:off x="4932040" y="4479941"/>
            <a:ext cx="810877" cy="196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3"/>
            <a:endCxn id="19" idx="1"/>
          </p:cNvCxnSpPr>
          <p:nvPr/>
        </p:nvCxnSpPr>
        <p:spPr>
          <a:xfrm flipV="1">
            <a:off x="2600164" y="4499573"/>
            <a:ext cx="103573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509882" y="5741640"/>
            <a:ext cx="1548172" cy="958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OVERLOAD DETECTION </a:t>
            </a:r>
            <a:r>
              <a:rPr lang="en-IN"/>
              <a:t>&amp; DISPLAY</a:t>
            </a:r>
            <a:endParaRPr lang="en-IN" dirty="0"/>
          </a:p>
        </p:txBody>
      </p:sp>
      <p:cxnSp>
        <p:nvCxnSpPr>
          <p:cNvPr id="16" name="Straight Arrow Connector 15"/>
          <p:cNvCxnSpPr>
            <a:stCxn id="19" idx="2"/>
            <a:endCxn id="18" idx="0"/>
          </p:cNvCxnSpPr>
          <p:nvPr/>
        </p:nvCxnSpPr>
        <p:spPr>
          <a:xfrm>
            <a:off x="4283968" y="4956773"/>
            <a:ext cx="0" cy="7848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108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 description</a:t>
            </a:r>
          </a:p>
        </p:txBody>
      </p:sp>
      <p:sp>
        <p:nvSpPr>
          <p:cNvPr id="3" name="Content Placeholder 2"/>
          <p:cNvSpPr>
            <a:spLocks noGrp="1"/>
          </p:cNvSpPr>
          <p:nvPr>
            <p:ph idx="1"/>
          </p:nvPr>
        </p:nvSpPr>
        <p:spPr>
          <a:xfrm>
            <a:off x="457200" y="1340768"/>
            <a:ext cx="7620000" cy="5060032"/>
          </a:xfrm>
        </p:spPr>
        <p:txBody>
          <a:bodyPr>
            <a:normAutofit lnSpcReduction="10000"/>
          </a:bodyPr>
          <a:lstStyle/>
          <a:p>
            <a:pPr algn="just">
              <a:buFont typeface="Wingdings" pitchFamily="2" charset="2"/>
              <a:buChar char="Ø"/>
            </a:pPr>
            <a:r>
              <a:rPr lang="en-IN" sz="2800" b="1" dirty="0">
                <a:latin typeface="Times New Roman" pitchFamily="18" charset="0"/>
                <a:cs typeface="Times New Roman" pitchFamily="18" charset="0"/>
              </a:rPr>
              <a:t>CAMERA </a:t>
            </a:r>
          </a:p>
          <a:p>
            <a:pPr marL="114300" indent="0" algn="just">
              <a:buNone/>
            </a:pPr>
            <a:r>
              <a:rPr lang="en-IN" sz="2400" dirty="0">
                <a:latin typeface="Times New Roman" pitchFamily="18" charset="0"/>
                <a:cs typeface="Times New Roman" pitchFamily="18" charset="0"/>
              </a:rPr>
              <a:t>    To take the real time video inside the vehicle.</a:t>
            </a:r>
          </a:p>
          <a:p>
            <a:pPr algn="just">
              <a:buFont typeface="Wingdings" pitchFamily="2" charset="2"/>
              <a:buChar char="Ø"/>
            </a:pPr>
            <a:r>
              <a:rPr lang="en-IN" sz="2800" b="1" dirty="0">
                <a:latin typeface="Times New Roman" pitchFamily="18" charset="0"/>
                <a:cs typeface="Times New Roman" pitchFamily="18" charset="0"/>
              </a:rPr>
              <a:t>PREPROCESS</a:t>
            </a:r>
          </a:p>
          <a:p>
            <a:pPr algn="just">
              <a:buFont typeface="Courier New" pitchFamily="49" charset="0"/>
              <a:buChar char="o"/>
            </a:pPr>
            <a:r>
              <a:rPr lang="en-IN" sz="2400" b="1" dirty="0">
                <a:latin typeface="Times New Roman" pitchFamily="18" charset="0"/>
                <a:cs typeface="Times New Roman" pitchFamily="18" charset="0"/>
              </a:rPr>
              <a:t>Noise calculation </a:t>
            </a:r>
            <a:r>
              <a:rPr lang="en-IN" sz="2400" dirty="0">
                <a:latin typeface="Times New Roman" pitchFamily="18" charset="0"/>
                <a:cs typeface="Times New Roman" pitchFamily="18" charset="0"/>
              </a:rPr>
              <a:t>: Sense to supress the noise on </a:t>
            </a:r>
            <a:r>
              <a:rPr lang="en-IN" sz="2400" dirty="0" err="1">
                <a:latin typeface="Times New Roman" pitchFamily="18" charset="0"/>
                <a:cs typeface="Times New Roman" pitchFamily="18" charset="0"/>
              </a:rPr>
              <a:t>preprocessing</a:t>
            </a:r>
            <a:r>
              <a:rPr lang="en-IN" sz="2400" dirty="0">
                <a:latin typeface="Times New Roman" pitchFamily="18" charset="0"/>
                <a:cs typeface="Times New Roman" pitchFamily="18" charset="0"/>
              </a:rPr>
              <a:t> data. Noise to be reduced to avoid complexity in problems.</a:t>
            </a:r>
          </a:p>
          <a:p>
            <a:pPr algn="just">
              <a:buFont typeface="Courier New" pitchFamily="49" charset="0"/>
              <a:buChar char="o"/>
            </a:pPr>
            <a:r>
              <a:rPr lang="en-IN" sz="2400" b="1" dirty="0" err="1">
                <a:latin typeface="Times New Roman" pitchFamily="18" charset="0"/>
                <a:cs typeface="Times New Roman" pitchFamily="18" charset="0"/>
              </a:rPr>
              <a:t>Grayscale</a:t>
            </a:r>
            <a:r>
              <a:rPr lang="en-IN" sz="2400" b="1" dirty="0">
                <a:latin typeface="Times New Roman" pitchFamily="18" charset="0"/>
                <a:cs typeface="Times New Roman" pitchFamily="18" charset="0"/>
              </a:rPr>
              <a:t> conversion  </a:t>
            </a:r>
            <a:r>
              <a:rPr lang="en-IN" sz="2400" dirty="0">
                <a:latin typeface="Times New Roman" pitchFamily="18" charset="0"/>
                <a:cs typeface="Times New Roman" pitchFamily="18" charset="0"/>
              </a:rPr>
              <a:t>: conversion of colour image into </a:t>
            </a:r>
            <a:r>
              <a:rPr lang="en-IN" sz="2400" dirty="0" err="1">
                <a:latin typeface="Times New Roman" pitchFamily="18" charset="0"/>
                <a:cs typeface="Times New Roman" pitchFamily="18" charset="0"/>
              </a:rPr>
              <a:t>grayscale</a:t>
            </a:r>
            <a:r>
              <a:rPr lang="en-IN" sz="2400" dirty="0">
                <a:latin typeface="Times New Roman" pitchFamily="18" charset="0"/>
                <a:cs typeface="Times New Roman" pitchFamily="18" charset="0"/>
              </a:rPr>
              <a:t> image. It reducing a lot of information which are not required and also will save lot of computational power as well.</a:t>
            </a:r>
          </a:p>
          <a:p>
            <a:pPr algn="just">
              <a:buFont typeface="Courier New" pitchFamily="49" charset="0"/>
              <a:buChar char="o"/>
            </a:pPr>
            <a:r>
              <a:rPr lang="en-IN" sz="2400" b="1" dirty="0">
                <a:latin typeface="Times New Roman" pitchFamily="18" charset="0"/>
                <a:cs typeface="Times New Roman" pitchFamily="18" charset="0"/>
              </a:rPr>
              <a:t>Threshold :</a:t>
            </a:r>
            <a:r>
              <a:rPr lang="en-US" sz="2400" dirty="0">
                <a:latin typeface="Times New Roman" pitchFamily="18" charset="0"/>
                <a:cs typeface="Times New Roman" pitchFamily="18" charset="0"/>
              </a:rPr>
              <a:t> Threshold image analysis technique is a type of image segmentation that isolates objects by converting </a:t>
            </a:r>
            <a:r>
              <a:rPr lang="en-US" sz="2400" dirty="0" err="1">
                <a:latin typeface="Times New Roman" pitchFamily="18" charset="0"/>
                <a:cs typeface="Times New Roman" pitchFamily="18" charset="0"/>
              </a:rPr>
              <a:t>grayscale</a:t>
            </a:r>
            <a:r>
              <a:rPr lang="en-US" sz="2400" dirty="0">
                <a:latin typeface="Times New Roman" pitchFamily="18" charset="0"/>
                <a:cs typeface="Times New Roman" pitchFamily="18" charset="0"/>
              </a:rPr>
              <a:t> images into binary images.</a:t>
            </a:r>
            <a:endParaRPr lang="en-IN" sz="2400" u="sng" dirty="0">
              <a:latin typeface="Times New Roman" pitchFamily="18" charset="0"/>
              <a:cs typeface="Times New Roman" pitchFamily="18" charset="0"/>
            </a:endParaRPr>
          </a:p>
          <a:p>
            <a:pPr algn="just">
              <a:buFont typeface="Courier New" pitchFamily="49" charset="0"/>
              <a:buChar char="o"/>
            </a:pPr>
            <a:endParaRPr lang="en-IN" sz="2400" dirty="0"/>
          </a:p>
          <a:p>
            <a:pPr algn="just">
              <a:buFont typeface="Courier New" pitchFamily="49" charset="0"/>
              <a:buChar char="o"/>
            </a:pPr>
            <a:endParaRPr lang="en-IN" sz="2400" dirty="0"/>
          </a:p>
          <a:p>
            <a:pPr marL="114300" indent="0" algn="just">
              <a:buNone/>
            </a:pPr>
            <a:endParaRPr lang="en-IN" sz="2400" dirty="0"/>
          </a:p>
          <a:p>
            <a:pPr marL="114300" indent="0" algn="just">
              <a:buNone/>
            </a:pPr>
            <a:endParaRPr lang="en-IN" sz="2400" dirty="0"/>
          </a:p>
          <a:p>
            <a:pPr marL="114300" indent="0" algn="just">
              <a:buNone/>
            </a:pPr>
            <a:endParaRPr lang="en-IN" sz="2400" dirty="0"/>
          </a:p>
          <a:p>
            <a:pPr marL="114300" indent="0" algn="just">
              <a:buNone/>
            </a:pPr>
            <a:endParaRPr lang="en-IN" sz="2400" dirty="0"/>
          </a:p>
          <a:p>
            <a:pPr marL="114300" indent="0">
              <a:buNone/>
            </a:pPr>
            <a:endParaRPr lang="en-IN" sz="2400"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26</a:t>
            </a:fld>
            <a:endParaRPr lang="en-IN"/>
          </a:p>
        </p:txBody>
      </p:sp>
    </p:spTree>
    <p:extLst>
      <p:ext uri="{BB962C8B-B14F-4D97-AF65-F5344CB8AC3E}">
        <p14:creationId xmlns:p14="http://schemas.microsoft.com/office/powerpoint/2010/main" val="2759196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 description</a:t>
            </a:r>
          </a:p>
        </p:txBody>
      </p:sp>
      <p:sp>
        <p:nvSpPr>
          <p:cNvPr id="3" name="Content Placeholder 2"/>
          <p:cNvSpPr>
            <a:spLocks noGrp="1"/>
          </p:cNvSpPr>
          <p:nvPr>
            <p:ph idx="1"/>
          </p:nvPr>
        </p:nvSpPr>
        <p:spPr>
          <a:xfrm>
            <a:off x="457200" y="1600200"/>
            <a:ext cx="7620000" cy="5141168"/>
          </a:xfrm>
        </p:spPr>
        <p:txBody>
          <a:bodyPr>
            <a:normAutofit/>
          </a:bodyPr>
          <a:lstStyle/>
          <a:p>
            <a:pPr algn="just">
              <a:buFont typeface="Courier New" pitchFamily="49" charset="0"/>
              <a:buChar char="o"/>
            </a:pPr>
            <a:r>
              <a:rPr lang="en-IN" sz="2600" b="1" dirty="0">
                <a:latin typeface="Times New Roman" pitchFamily="18" charset="0"/>
                <a:cs typeface="Times New Roman" pitchFamily="18" charset="0"/>
              </a:rPr>
              <a:t>Canny :</a:t>
            </a:r>
            <a:r>
              <a:rPr lang="en-US" sz="2400" dirty="0">
                <a:latin typeface="Times New Roman" pitchFamily="18" charset="0"/>
                <a:cs typeface="Times New Roman" pitchFamily="18" charset="0"/>
              </a:rPr>
              <a:t>The Canny edge detector is an edge detection operator that uses a multi-stage algorithm to detect a wide range of edges in images</a:t>
            </a:r>
            <a:endParaRPr lang="en-IN" sz="2400" u="sng" dirty="0">
              <a:latin typeface="Times New Roman" pitchFamily="18" charset="0"/>
              <a:cs typeface="Times New Roman" pitchFamily="18" charset="0"/>
            </a:endParaRPr>
          </a:p>
          <a:p>
            <a:pPr algn="just">
              <a:buFont typeface="Wingdings" pitchFamily="2" charset="2"/>
              <a:buChar char="Ø"/>
            </a:pPr>
            <a:r>
              <a:rPr lang="en-IN" sz="3000" b="1" dirty="0">
                <a:latin typeface="Times New Roman" pitchFamily="18" charset="0"/>
                <a:cs typeface="Times New Roman" pitchFamily="18" charset="0"/>
              </a:rPr>
              <a:t>SEGMENTATION</a:t>
            </a:r>
          </a:p>
          <a:p>
            <a:pPr marL="114300" indent="0" algn="just">
              <a:buNone/>
            </a:pPr>
            <a:r>
              <a:rPr lang="en-US" sz="2400" dirty="0">
                <a:latin typeface="Times New Roman" pitchFamily="18" charset="0"/>
                <a:cs typeface="Times New Roman" pitchFamily="18" charset="0"/>
              </a:rPr>
              <a:t>    Segmentation is the process of partitioning a   digital image into multiple segments. The goal of segmentation is to simplify OR change the representation into something that is more meaningful and easier to analyze.</a:t>
            </a:r>
            <a:endParaRPr lang="en-IN" sz="2400" dirty="0">
              <a:latin typeface="Times New Roman" pitchFamily="18" charset="0"/>
              <a:cs typeface="Times New Roman" pitchFamily="18" charset="0"/>
            </a:endParaRPr>
          </a:p>
          <a:p>
            <a:pPr marL="114300" indent="0">
              <a:buNone/>
            </a:pPr>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27</a:t>
            </a:fld>
            <a:endParaRPr lang="en-IN"/>
          </a:p>
        </p:txBody>
      </p:sp>
    </p:spTree>
    <p:extLst>
      <p:ext uri="{BB962C8B-B14F-4D97-AF65-F5344CB8AC3E}">
        <p14:creationId xmlns:p14="http://schemas.microsoft.com/office/powerpoint/2010/main" val="321556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066130"/>
          </a:xfrm>
        </p:spPr>
        <p:txBody>
          <a:bodyPr/>
          <a:lstStyle/>
          <a:p>
            <a:r>
              <a:rPr lang="en-IN" dirty="0"/>
              <a:t>Module description</a:t>
            </a:r>
          </a:p>
        </p:txBody>
      </p:sp>
      <p:sp>
        <p:nvSpPr>
          <p:cNvPr id="3" name="Content Placeholder 2"/>
          <p:cNvSpPr>
            <a:spLocks noGrp="1"/>
          </p:cNvSpPr>
          <p:nvPr>
            <p:ph idx="1"/>
          </p:nvPr>
        </p:nvSpPr>
        <p:spPr>
          <a:xfrm>
            <a:off x="251520" y="1412776"/>
            <a:ext cx="7825680" cy="5445224"/>
          </a:xfrm>
        </p:spPr>
        <p:txBody>
          <a:bodyPr>
            <a:normAutofit fontScale="92500" lnSpcReduction="10000"/>
          </a:bodyPr>
          <a:lstStyle/>
          <a:p>
            <a:pPr algn="just">
              <a:buFont typeface="Courier New" pitchFamily="49" charset="0"/>
              <a:buChar char="o"/>
            </a:pPr>
            <a:r>
              <a:rPr lang="en-US" sz="2800" b="1" dirty="0">
                <a:latin typeface="Times New Roman" pitchFamily="18" charset="0"/>
                <a:cs typeface="Times New Roman" pitchFamily="18" charset="0"/>
              </a:rPr>
              <a:t>Contouring :</a:t>
            </a:r>
            <a:r>
              <a:rPr lang="en-US" sz="2600" dirty="0">
                <a:latin typeface="Times New Roman" pitchFamily="18" charset="0"/>
                <a:cs typeface="Times New Roman" pitchFamily="18" charset="0"/>
              </a:rPr>
              <a:t>Contours can be explained simply as a curve joining all the continuous points , having same color or intensity. The contouring is a useful tool for shape analysis , object detection and recognition</a:t>
            </a:r>
            <a:r>
              <a:rPr lang="en-US" sz="2800" dirty="0">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a:buFont typeface="Wingdings" pitchFamily="2" charset="2"/>
              <a:buChar char="Ø"/>
            </a:pPr>
            <a:r>
              <a:rPr lang="en-IN" sz="2800" b="1" dirty="0">
                <a:latin typeface="Times New Roman" pitchFamily="18" charset="0"/>
                <a:cs typeface="Times New Roman" pitchFamily="18" charset="0"/>
              </a:rPr>
              <a:t>CLASSIFICATION   DNN</a:t>
            </a:r>
          </a:p>
          <a:p>
            <a:pPr marL="114300" indent="0">
              <a:buNone/>
            </a:pPr>
            <a:r>
              <a:rPr lang="en-IN" dirty="0">
                <a:latin typeface="Times New Roman" pitchFamily="18" charset="0"/>
                <a:cs typeface="Times New Roman" pitchFamily="18" charset="0"/>
              </a:rPr>
              <a:t>   Classifies the images into person ,handbag and suitcase  using Deep    Neural Network.</a:t>
            </a:r>
          </a:p>
          <a:p>
            <a:pPr marL="114300" indent="0">
              <a:buNone/>
            </a:pPr>
            <a:endParaRPr lang="en-IN" dirty="0">
              <a:latin typeface="Times New Roman" pitchFamily="18" charset="0"/>
              <a:cs typeface="Times New Roman" pitchFamily="18" charset="0"/>
            </a:endParaRPr>
          </a:p>
          <a:p>
            <a:pPr>
              <a:buFont typeface="Wingdings" pitchFamily="2" charset="2"/>
              <a:buChar char="Ø"/>
            </a:pPr>
            <a:r>
              <a:rPr lang="en-IN" sz="2800" b="1" dirty="0">
                <a:latin typeface="Times New Roman" pitchFamily="18" charset="0"/>
                <a:cs typeface="Times New Roman" pitchFamily="18" charset="0"/>
              </a:rPr>
              <a:t>DETECTION &amp; DISPLAY</a:t>
            </a:r>
          </a:p>
          <a:p>
            <a:pPr marL="114300" indent="0">
              <a:buNone/>
            </a:pPr>
            <a:r>
              <a:rPr lang="en-IN" dirty="0">
                <a:latin typeface="Times New Roman" pitchFamily="18" charset="0"/>
                <a:cs typeface="Times New Roman" pitchFamily="18" charset="0"/>
              </a:rPr>
              <a:t>    Number of passengers detected then average weight is detected and displayed on the screen.</a:t>
            </a:r>
          </a:p>
          <a:p>
            <a:pPr marL="114300" indent="0">
              <a:buNone/>
            </a:pPr>
            <a:endParaRPr lang="en-IN" dirty="0">
              <a:latin typeface="Times New Roman" pitchFamily="18" charset="0"/>
              <a:cs typeface="Times New Roman" pitchFamily="18" charset="0"/>
            </a:endParaRPr>
          </a:p>
          <a:p>
            <a:pPr>
              <a:buFont typeface="Wingdings" pitchFamily="2" charset="2"/>
              <a:buChar char="Ø"/>
            </a:pPr>
            <a:r>
              <a:rPr lang="en-IN" sz="2800" b="1" dirty="0">
                <a:latin typeface="Times New Roman" pitchFamily="18" charset="0"/>
                <a:cs typeface="Times New Roman" pitchFamily="18" charset="0"/>
              </a:rPr>
              <a:t>DATA ANALYSING</a:t>
            </a:r>
          </a:p>
          <a:p>
            <a:pPr marL="114300" indent="0">
              <a:buNone/>
            </a:pPr>
            <a:r>
              <a:rPr lang="en-US" dirty="0">
                <a:latin typeface="Times New Roman" pitchFamily="18" charset="0"/>
                <a:cs typeface="Times New Roman" pitchFamily="18" charset="0"/>
              </a:rPr>
              <a:t>     Data analysis is a process for obtaining raw data and converting it into information useful for decision-making by users.</a:t>
            </a:r>
            <a:endParaRPr lang="en-IN" dirty="0">
              <a:latin typeface="Times New Roman" pitchFamily="18" charset="0"/>
              <a:cs typeface="Times New Roman" pitchFamily="18" charset="0"/>
            </a:endParaRPr>
          </a:p>
          <a:p>
            <a:pPr marL="114300" indent="0">
              <a:buNone/>
            </a:pPr>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28</a:t>
            </a:fld>
            <a:endParaRPr lang="en-IN"/>
          </a:p>
        </p:txBody>
      </p:sp>
    </p:spTree>
    <p:extLst>
      <p:ext uri="{BB962C8B-B14F-4D97-AF65-F5344CB8AC3E}">
        <p14:creationId xmlns:p14="http://schemas.microsoft.com/office/powerpoint/2010/main" val="264575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a:t>
            </a:r>
          </a:p>
        </p:txBody>
      </p:sp>
      <p:sp>
        <p:nvSpPr>
          <p:cNvPr id="3" name="Content Placeholder 2"/>
          <p:cNvSpPr>
            <a:spLocks noGrp="1"/>
          </p:cNvSpPr>
          <p:nvPr>
            <p:ph idx="1"/>
          </p:nvPr>
        </p:nvSpPr>
        <p:spPr/>
        <p:txBody>
          <a:bodyPr>
            <a:normAutofit/>
          </a:bodyPr>
          <a:lstStyle/>
          <a:p>
            <a:pPr>
              <a:buFont typeface="Wingdings" pitchFamily="2" charset="2"/>
              <a:buChar char="q"/>
            </a:pPr>
            <a:r>
              <a:rPr lang="en-IN" b="1" u="sng" dirty="0"/>
              <a:t> </a:t>
            </a:r>
            <a:r>
              <a:rPr lang="en-IN" b="1" u="sng" dirty="0">
                <a:latin typeface="Times New Roman" pitchFamily="18" charset="0"/>
                <a:cs typeface="Times New Roman" pitchFamily="18" charset="0"/>
              </a:rPr>
              <a:t>CAMERA</a:t>
            </a:r>
          </a:p>
          <a:p>
            <a:pPr algn="just"/>
            <a:r>
              <a:rPr lang="en-US" dirty="0">
                <a:latin typeface="Times New Roman" pitchFamily="18" charset="0"/>
                <a:cs typeface="Times New Roman" pitchFamily="18" charset="0"/>
              </a:rPr>
              <a:t>A camera is an optical instrument used to record images. cameras are sealed boxes with small hole that let light in to capture an image on a light-sensitive surface. </a:t>
            </a:r>
          </a:p>
          <a:p>
            <a:pPr algn="just"/>
            <a:r>
              <a:rPr lang="en-US" dirty="0">
                <a:latin typeface="Times New Roman" pitchFamily="18" charset="0"/>
                <a:cs typeface="Times New Roman" pitchFamily="18" charset="0"/>
              </a:rPr>
              <a:t>Here camera capture the image that to be used to count the number of passengers occupied in the vehicle.</a:t>
            </a:r>
            <a:endParaRPr lang="en-IN" dirty="0">
              <a:latin typeface="Times New Roman" pitchFamily="18" charset="0"/>
              <a:cs typeface="Times New Roman" pitchFamily="18" charset="0"/>
            </a:endParaRPr>
          </a:p>
          <a:p>
            <a:pPr algn="just">
              <a:buFont typeface="Wingdings" pitchFamily="2" charset="2"/>
              <a:buChar char="q"/>
            </a:pPr>
            <a:r>
              <a:rPr lang="en-IN" b="1" u="sng" dirty="0">
                <a:latin typeface="Times New Roman" pitchFamily="18" charset="0"/>
                <a:cs typeface="Times New Roman" pitchFamily="18" charset="0"/>
              </a:rPr>
              <a:t>SYSTEM </a:t>
            </a:r>
          </a:p>
          <a:p>
            <a:pPr marL="114300" indent="0" algn="just">
              <a:buNone/>
            </a:pPr>
            <a:r>
              <a:rPr lang="en-IN" sz="2400" dirty="0">
                <a:latin typeface="Times New Roman" pitchFamily="18" charset="0"/>
                <a:cs typeface="Times New Roman" pitchFamily="18" charset="0"/>
              </a:rPr>
              <a:t>    A system with  WINDOWS 10.</a:t>
            </a:r>
          </a:p>
          <a:p>
            <a:pPr>
              <a:buFont typeface="Wingdings" pitchFamily="2" charset="2"/>
              <a:buChar char="q"/>
            </a:pPr>
            <a:endParaRPr lang="en-IN" b="1" u="sng" dirty="0"/>
          </a:p>
          <a:p>
            <a:pPr>
              <a:buFont typeface="Wingdings" pitchFamily="2" charset="2"/>
              <a:buChar char="q"/>
            </a:pPr>
            <a:endParaRPr lang="en-IN" b="1" u="sng" dirty="0"/>
          </a:p>
          <a:p>
            <a:pPr>
              <a:buFont typeface="Wingdings" pitchFamily="2" charset="2"/>
              <a:buChar char="q"/>
            </a:pPr>
            <a:endParaRPr lang="en-IN" b="1" u="sng" dirty="0"/>
          </a:p>
          <a:p>
            <a:pPr>
              <a:buFont typeface="Wingdings" pitchFamily="2" charset="2"/>
              <a:buChar char="q"/>
            </a:pPr>
            <a:endParaRPr lang="en-IN" b="1" u="sng" dirty="0"/>
          </a:p>
          <a:p>
            <a:pPr>
              <a:buFont typeface="Wingdings" pitchFamily="2" charset="2"/>
              <a:buChar char="q"/>
            </a:pPr>
            <a:endParaRPr lang="en-IN" b="1" u="sng" dirty="0"/>
          </a:p>
          <a:p>
            <a:pPr>
              <a:buFont typeface="Wingdings" pitchFamily="2" charset="2"/>
              <a:buChar char="q"/>
            </a:pPr>
            <a:endParaRPr lang="en-IN" b="1" u="sng" dirty="0"/>
          </a:p>
          <a:p>
            <a:pPr marL="114300" indent="0">
              <a:buNone/>
            </a:pPr>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29</a:t>
            </a:fld>
            <a:endParaRPr lang="en-IN"/>
          </a:p>
        </p:txBody>
      </p:sp>
    </p:spTree>
    <p:extLst>
      <p:ext uri="{BB962C8B-B14F-4D97-AF65-F5344CB8AC3E}">
        <p14:creationId xmlns:p14="http://schemas.microsoft.com/office/powerpoint/2010/main" val="7616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Times New Roman" pitchFamily="18" charset="0"/>
                <a:cs typeface="Times New Roman" pitchFamily="18" charset="0"/>
              </a:rPr>
              <a:t>PROBLEM STATEMENT</a:t>
            </a:r>
            <a:endParaRPr lang="en-IN"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400" dirty="0">
                <a:latin typeface="Times New Roman" pitchFamily="18" charset="0"/>
                <a:cs typeface="Times New Roman" pitchFamily="18" charset="0"/>
              </a:rPr>
              <a:t>Overload in public transport</a:t>
            </a:r>
          </a:p>
          <a:p>
            <a:r>
              <a:rPr lang="en-IN" sz="2400" dirty="0">
                <a:latin typeface="Times New Roman" pitchFamily="18" charset="0"/>
                <a:cs typeface="Times New Roman" pitchFamily="18" charset="0"/>
              </a:rPr>
              <a:t>Accidents due to overload</a:t>
            </a:r>
          </a:p>
          <a:p>
            <a:r>
              <a:rPr lang="en-IN" sz="2400" dirty="0">
                <a:latin typeface="Times New Roman" pitchFamily="18" charset="0"/>
                <a:cs typeface="Times New Roman" pitchFamily="18" charset="0"/>
              </a:rPr>
              <a:t>Health problems</a:t>
            </a:r>
          </a:p>
          <a:p>
            <a:r>
              <a:rPr lang="en-IN" sz="2400" dirty="0">
                <a:latin typeface="Times New Roman" pitchFamily="18" charset="0"/>
                <a:cs typeface="Times New Roman" pitchFamily="18" charset="0"/>
              </a:rPr>
              <a:t>Epidemic conditions</a:t>
            </a:r>
          </a:p>
          <a:p>
            <a:pPr marL="114300" indent="0" algn="just">
              <a:buNone/>
            </a:pPr>
            <a:endParaRPr lang="en-US" sz="2400" dirty="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3</a:t>
            </a:fld>
            <a:endParaRPr lang="en-IN"/>
          </a:p>
        </p:txBody>
      </p:sp>
    </p:spTree>
    <p:extLst>
      <p:ext uri="{BB962C8B-B14F-4D97-AF65-F5344CB8AC3E}">
        <p14:creationId xmlns:p14="http://schemas.microsoft.com/office/powerpoint/2010/main" val="1489720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a:t>
            </a:r>
          </a:p>
        </p:txBody>
      </p:sp>
      <p:sp>
        <p:nvSpPr>
          <p:cNvPr id="3" name="Content Placeholder 2"/>
          <p:cNvSpPr>
            <a:spLocks noGrp="1"/>
          </p:cNvSpPr>
          <p:nvPr>
            <p:ph idx="1"/>
          </p:nvPr>
        </p:nvSpPr>
        <p:spPr/>
        <p:txBody>
          <a:bodyPr>
            <a:normAutofit/>
          </a:bodyPr>
          <a:lstStyle/>
          <a:p>
            <a:pPr>
              <a:buFont typeface="Wingdings" pitchFamily="2" charset="2"/>
              <a:buChar char="q"/>
            </a:pPr>
            <a:r>
              <a:rPr lang="en-IN" b="1" u="sng" dirty="0"/>
              <a:t>Windows 10</a:t>
            </a:r>
          </a:p>
          <a:p>
            <a:r>
              <a:rPr lang="en-US" dirty="0"/>
              <a:t>Windows 10 is a computer operating system by Microsoft as part of it’s windows family of operating systems. </a:t>
            </a:r>
          </a:p>
          <a:p>
            <a:pPr marL="114300" indent="0">
              <a:buNone/>
            </a:pPr>
            <a:endParaRPr lang="en-US" dirty="0"/>
          </a:p>
          <a:p>
            <a:r>
              <a:rPr lang="en-US" dirty="0"/>
              <a:t>Windows 10 is designed to provide a common, “universal“ user interface between desktop, laptop and all in one PCs, tablet computers, smartphones .</a:t>
            </a:r>
          </a:p>
          <a:p>
            <a:pPr marL="114300" indent="0">
              <a:buNone/>
            </a:pPr>
            <a:endParaRPr lang="en-US" dirty="0"/>
          </a:p>
          <a:p>
            <a:r>
              <a:rPr lang="en-IN" dirty="0"/>
              <a:t>Improved compatibility and speed in browsing.</a:t>
            </a:r>
          </a:p>
          <a:p>
            <a:pPr marL="114300" indent="0">
              <a:buNone/>
            </a:pPr>
            <a:endParaRPr lang="en-IN" dirty="0"/>
          </a:p>
          <a:p>
            <a:r>
              <a:rPr lang="en-IN" dirty="0"/>
              <a:t>App store is available .</a:t>
            </a:r>
          </a:p>
          <a:p>
            <a:pPr marL="114300" indent="0">
              <a:buNone/>
            </a:pPr>
            <a:endParaRPr lang="en-IN" dirty="0"/>
          </a:p>
          <a:p>
            <a:pPr marL="114300" indent="0">
              <a:buNone/>
            </a:pPr>
            <a:endParaRPr lang="en-IN" dirty="0"/>
          </a:p>
          <a:p>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30</a:t>
            </a:fld>
            <a:endParaRPr lang="en-IN"/>
          </a:p>
        </p:txBody>
      </p:sp>
    </p:spTree>
    <p:extLst>
      <p:ext uri="{BB962C8B-B14F-4D97-AF65-F5344CB8AC3E}">
        <p14:creationId xmlns:p14="http://schemas.microsoft.com/office/powerpoint/2010/main" val="281145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a:t>
            </a:r>
          </a:p>
        </p:txBody>
      </p:sp>
      <p:sp>
        <p:nvSpPr>
          <p:cNvPr id="3" name="Content Placeholder 2"/>
          <p:cNvSpPr>
            <a:spLocks noGrp="1"/>
          </p:cNvSpPr>
          <p:nvPr>
            <p:ph idx="1"/>
          </p:nvPr>
        </p:nvSpPr>
        <p:spPr>
          <a:xfrm>
            <a:off x="457200" y="1196752"/>
            <a:ext cx="7620000" cy="5204048"/>
          </a:xfrm>
        </p:spPr>
        <p:txBody>
          <a:bodyPr>
            <a:normAutofit lnSpcReduction="10000"/>
          </a:bodyPr>
          <a:lstStyle/>
          <a:p>
            <a:pPr>
              <a:buFont typeface="Wingdings" pitchFamily="2" charset="2"/>
              <a:buChar char="q"/>
            </a:pPr>
            <a:r>
              <a:rPr lang="en-IN" b="1" u="sng" dirty="0"/>
              <a:t>Python</a:t>
            </a:r>
          </a:p>
          <a:p>
            <a:pPr algn="just"/>
            <a:r>
              <a:rPr lang="en-US" dirty="0"/>
              <a:t>Python is an interpreted high-level programming language for general-purpose programming. </a:t>
            </a:r>
          </a:p>
          <a:p>
            <a:pPr marL="114300" indent="0" algn="just">
              <a:buNone/>
            </a:pPr>
            <a:endParaRPr lang="en-US" dirty="0"/>
          </a:p>
          <a:p>
            <a:pPr algn="just"/>
            <a:r>
              <a:rPr lang="en-US" dirty="0"/>
              <a:t>Python has a design philosophy that emphasizes code readability, notably using significant white space.</a:t>
            </a:r>
          </a:p>
          <a:p>
            <a:pPr marL="114300" indent="0" algn="just">
              <a:buNone/>
            </a:pPr>
            <a:endParaRPr lang="en-US" dirty="0"/>
          </a:p>
          <a:p>
            <a:pPr algn="just"/>
            <a:r>
              <a:rPr lang="en-US" dirty="0"/>
              <a:t>Python is an open source language.</a:t>
            </a:r>
          </a:p>
          <a:p>
            <a:pPr algn="just">
              <a:buFont typeface="Wingdings" pitchFamily="2" charset="2"/>
              <a:buChar char="q"/>
            </a:pPr>
            <a:r>
              <a:rPr lang="en-US" b="1" u="sng" dirty="0"/>
              <a:t>Google </a:t>
            </a:r>
            <a:r>
              <a:rPr lang="en-US" b="1" u="sng" dirty="0" err="1"/>
              <a:t>Colab</a:t>
            </a:r>
            <a:endParaRPr lang="en-US" b="1" u="sng" dirty="0"/>
          </a:p>
          <a:p>
            <a:r>
              <a:rPr lang="en-US" dirty="0"/>
              <a:t>Google </a:t>
            </a:r>
            <a:r>
              <a:rPr lang="en-US" dirty="0" err="1"/>
              <a:t>Colab</a:t>
            </a:r>
            <a:r>
              <a:rPr lang="en-US" dirty="0"/>
              <a:t> is a free cloud service. </a:t>
            </a:r>
          </a:p>
          <a:p>
            <a:r>
              <a:rPr lang="en-US" dirty="0"/>
              <a:t>Improve  Python programming language coding skills. </a:t>
            </a:r>
          </a:p>
          <a:p>
            <a:r>
              <a:rPr lang="en-US" dirty="0"/>
              <a:t>Develop deep learning applications using popular libraries such as </a:t>
            </a:r>
            <a:r>
              <a:rPr lang="en-US" dirty="0" err="1"/>
              <a:t>Keras</a:t>
            </a:r>
            <a:r>
              <a:rPr lang="en-US" dirty="0"/>
              <a:t>, </a:t>
            </a:r>
            <a:r>
              <a:rPr lang="en-US" dirty="0" err="1"/>
              <a:t>TensorFlow</a:t>
            </a:r>
            <a:r>
              <a:rPr lang="en-US" dirty="0"/>
              <a:t>, </a:t>
            </a:r>
            <a:r>
              <a:rPr lang="en-US" dirty="0" err="1"/>
              <a:t>PyTorch</a:t>
            </a:r>
            <a:r>
              <a:rPr lang="en-US" dirty="0"/>
              <a:t>, and </a:t>
            </a:r>
            <a:r>
              <a:rPr lang="en-US" dirty="0" err="1"/>
              <a:t>OpenCV</a:t>
            </a:r>
            <a:r>
              <a:rPr lang="en-US" dirty="0"/>
              <a:t>.</a:t>
            </a:r>
            <a:br>
              <a:rPr lang="en-US" dirty="0"/>
            </a:br>
            <a:endParaRPr lang="en-US" dirty="0"/>
          </a:p>
          <a:p>
            <a:pPr marL="114300" indent="0" algn="just">
              <a:buNone/>
            </a:pPr>
            <a:endParaRPr lang="en-US" dirty="0"/>
          </a:p>
          <a:p>
            <a:pPr marL="114300" indent="0" algn="just">
              <a:buNone/>
            </a:pPr>
            <a:endParaRPr lang="en-IN" dirty="0"/>
          </a:p>
          <a:p>
            <a:pPr marL="114300" indent="0">
              <a:buNone/>
            </a:pPr>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31</a:t>
            </a:fld>
            <a:endParaRPr lang="en-IN"/>
          </a:p>
        </p:txBody>
      </p:sp>
    </p:spTree>
    <p:extLst>
      <p:ext uri="{BB962C8B-B14F-4D97-AF65-F5344CB8AC3E}">
        <p14:creationId xmlns:p14="http://schemas.microsoft.com/office/powerpoint/2010/main" val="4241914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778098"/>
          </a:xfrm>
        </p:spPr>
        <p:txBody>
          <a:bodyPr/>
          <a:lstStyle/>
          <a:p>
            <a:r>
              <a:rPr lang="en-IN" dirty="0"/>
              <a:t>Software </a:t>
            </a:r>
          </a:p>
        </p:txBody>
      </p:sp>
      <p:sp>
        <p:nvSpPr>
          <p:cNvPr id="3" name="Content Placeholder 2"/>
          <p:cNvSpPr>
            <a:spLocks noGrp="1"/>
          </p:cNvSpPr>
          <p:nvPr>
            <p:ph idx="1"/>
          </p:nvPr>
        </p:nvSpPr>
        <p:spPr>
          <a:xfrm>
            <a:off x="457200" y="980728"/>
            <a:ext cx="7620000" cy="5420072"/>
          </a:xfrm>
        </p:spPr>
        <p:txBody>
          <a:bodyPr>
            <a:normAutofit lnSpcReduction="10000"/>
          </a:bodyPr>
          <a:lstStyle/>
          <a:p>
            <a:pPr marL="114300" indent="0">
              <a:buNone/>
            </a:pPr>
            <a:r>
              <a:rPr lang="en-US" b="1" u="sng" dirty="0">
                <a:latin typeface="Times New Roman" pitchFamily="18" charset="0"/>
                <a:cs typeface="Times New Roman" pitchFamily="18" charset="0"/>
              </a:rPr>
              <a:t>YOLO</a:t>
            </a:r>
          </a:p>
          <a:p>
            <a:r>
              <a:rPr lang="en-US" dirty="0">
                <a:latin typeface="Times New Roman" pitchFamily="18" charset="0"/>
                <a:cs typeface="Times New Roman" pitchFamily="18" charset="0"/>
              </a:rPr>
              <a:t>Real-Time Object Detection. You only look once (YOLO) is a state-of-the-art, real-time object detection system.</a:t>
            </a:r>
          </a:p>
          <a:p>
            <a:r>
              <a:rPr lang="en-US" dirty="0">
                <a:latin typeface="Times New Roman" pitchFamily="18" charset="0"/>
                <a:cs typeface="Times New Roman" pitchFamily="18" charset="0"/>
              </a:rPr>
              <a:t> YOLO is a clever neural network for doing object detection in real-time.</a:t>
            </a:r>
          </a:p>
          <a:p>
            <a:r>
              <a:rPr lang="en-US" dirty="0">
                <a:latin typeface="Times New Roman" pitchFamily="18" charset="0"/>
                <a:cs typeface="Times New Roman" pitchFamily="18" charset="0"/>
              </a:rPr>
              <a:t>YOLO is a convolutional neural network based model that detects objects in real time using the "You Only Look Once" framework.</a:t>
            </a:r>
          </a:p>
          <a:p>
            <a:pPr>
              <a:buFont typeface="Wingdings" pitchFamily="2" charset="2"/>
              <a:buChar char="q"/>
            </a:pPr>
            <a:r>
              <a:rPr lang="en-US" b="1" u="sng" dirty="0">
                <a:latin typeface="Times New Roman" pitchFamily="18" charset="0"/>
                <a:cs typeface="Times New Roman" pitchFamily="18" charset="0"/>
              </a:rPr>
              <a:t>Anaconda 3</a:t>
            </a:r>
          </a:p>
          <a:p>
            <a:r>
              <a:rPr lang="en-US" dirty="0">
                <a:latin typeface="Times New Roman" pitchFamily="18" charset="0"/>
                <a:cs typeface="Times New Roman" pitchFamily="18" charset="0"/>
              </a:rPr>
              <a:t>Anaconda is a free and open-source distribution of the Python and R programming languages for scientific computing.</a:t>
            </a:r>
          </a:p>
          <a:p>
            <a:r>
              <a:rPr lang="en-US" dirty="0" err="1">
                <a:latin typeface="Times New Roman" pitchFamily="18" charset="0"/>
                <a:cs typeface="Times New Roman" pitchFamily="18" charset="0"/>
              </a:rPr>
              <a:t>Spyder</a:t>
            </a:r>
            <a:r>
              <a:rPr lang="en-US" dirty="0">
                <a:latin typeface="Times New Roman" pitchFamily="18" charset="0"/>
                <a:cs typeface="Times New Roman" pitchFamily="18" charset="0"/>
              </a:rPr>
              <a:t>, the Scientific Python Development Environment, is a free integrated development environment (IDE) that  is included with Anaconda.</a:t>
            </a:r>
          </a:p>
          <a:p>
            <a:r>
              <a:rPr lang="en-US" dirty="0">
                <a:latin typeface="Times New Roman" pitchFamily="18" charset="0"/>
                <a:cs typeface="Times New Roman" pitchFamily="18" charset="0"/>
              </a:rPr>
              <a:t>That aims to simplify package management and deployment.</a:t>
            </a:r>
            <a:endParaRPr lang="en-IN" dirty="0">
              <a:latin typeface="Times New Roman" pitchFamily="18" charset="0"/>
              <a:cs typeface="Times New Roman" pitchFamily="18" charset="0"/>
            </a:endParaRPr>
          </a:p>
          <a:p>
            <a:endParaRPr lang="en-IN" dirty="0"/>
          </a:p>
          <a:p>
            <a:pPr>
              <a:buFont typeface="Wingdings" pitchFamily="2" charset="2"/>
              <a:buChar char="q"/>
            </a:pPr>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32</a:t>
            </a:fld>
            <a:endParaRPr lang="en-IN"/>
          </a:p>
        </p:txBody>
      </p:sp>
    </p:spTree>
    <p:extLst>
      <p:ext uri="{BB962C8B-B14F-4D97-AF65-F5344CB8AC3E}">
        <p14:creationId xmlns:p14="http://schemas.microsoft.com/office/powerpoint/2010/main" val="2473189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a:t>
            </a:r>
          </a:p>
        </p:txBody>
      </p:sp>
      <p:sp>
        <p:nvSpPr>
          <p:cNvPr id="3" name="Content Placeholder 2"/>
          <p:cNvSpPr>
            <a:spLocks noGrp="1"/>
          </p:cNvSpPr>
          <p:nvPr>
            <p:ph idx="1"/>
          </p:nvPr>
        </p:nvSpPr>
        <p:spPr/>
        <p:txBody>
          <a:bodyPr>
            <a:normAutofit/>
          </a:bodyPr>
          <a:lstStyle/>
          <a:p>
            <a:r>
              <a:rPr lang="en-US" b="1" u="sng" dirty="0"/>
              <a:t>Open CV</a:t>
            </a:r>
          </a:p>
          <a:p>
            <a:r>
              <a:rPr lang="en-US" dirty="0" err="1">
                <a:latin typeface="Times New Roman" pitchFamily="18" charset="0"/>
                <a:cs typeface="Times New Roman" pitchFamily="18" charset="0"/>
              </a:rPr>
              <a:t>OpenCV</a:t>
            </a:r>
            <a:r>
              <a:rPr lang="en-US" dirty="0">
                <a:latin typeface="Times New Roman" pitchFamily="18" charset="0"/>
                <a:cs typeface="Times New Roman" pitchFamily="18" charset="0"/>
              </a:rPr>
              <a:t> ( Open source computer vision) is a library of programming functions mainly aimed at real-time computer vision.</a:t>
            </a:r>
          </a:p>
          <a:p>
            <a:r>
              <a:rPr lang="en-US" dirty="0" err="1">
                <a:latin typeface="Times New Roman" pitchFamily="18" charset="0"/>
                <a:cs typeface="Times New Roman" pitchFamily="18" charset="0"/>
              </a:rPr>
              <a:t>OpenCV</a:t>
            </a:r>
            <a:r>
              <a:rPr lang="en-US" dirty="0">
                <a:latin typeface="Times New Roman" pitchFamily="18" charset="0"/>
                <a:cs typeface="Times New Roman" pitchFamily="18" charset="0"/>
              </a:rPr>
              <a:t> is an open source computer vision and machine learning software library. </a:t>
            </a:r>
          </a:p>
          <a:p>
            <a:r>
              <a:rPr lang="en-US" dirty="0" err="1">
                <a:latin typeface="Times New Roman" pitchFamily="18" charset="0"/>
                <a:cs typeface="Times New Roman" pitchFamily="18" charset="0"/>
              </a:rPr>
              <a:t>OpenCV</a:t>
            </a:r>
            <a:r>
              <a:rPr lang="en-US" dirty="0">
                <a:latin typeface="Times New Roman" pitchFamily="18" charset="0"/>
                <a:cs typeface="Times New Roman" pitchFamily="18" charset="0"/>
              </a:rPr>
              <a:t> was built to provide a common infrastructure for computer vision applications and to accelerate the use of machine perception in the commercial products.</a:t>
            </a:r>
            <a:endParaRPr lang="en-IN" dirty="0">
              <a:latin typeface="Times New Roman" pitchFamily="18" charset="0"/>
              <a:cs typeface="Times New Roman" pitchFamily="18" charset="0"/>
            </a:endParaRPr>
          </a:p>
          <a:p>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33</a:t>
            </a:fld>
            <a:endParaRPr lang="en-IN"/>
          </a:p>
        </p:txBody>
      </p:sp>
    </p:spTree>
    <p:extLst>
      <p:ext uri="{BB962C8B-B14F-4D97-AF65-F5344CB8AC3E}">
        <p14:creationId xmlns:p14="http://schemas.microsoft.com/office/powerpoint/2010/main" val="2724752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a:t>
            </a:r>
          </a:p>
        </p:txBody>
      </p:sp>
      <p:sp>
        <p:nvSpPr>
          <p:cNvPr id="3" name="Content Placeholder 2"/>
          <p:cNvSpPr>
            <a:spLocks noGrp="1"/>
          </p:cNvSpPr>
          <p:nvPr>
            <p:ph idx="1"/>
          </p:nvPr>
        </p:nvSpPr>
        <p:spPr/>
        <p:txBody>
          <a:bodyPr/>
          <a:lstStyle/>
          <a:p>
            <a:r>
              <a:rPr lang="en-IN" dirty="0"/>
              <a:t>Anaconda installed</a:t>
            </a:r>
          </a:p>
          <a:p>
            <a:pPr marL="114300" indent="0">
              <a:buNone/>
            </a:pPr>
            <a:endParaRPr lang="en-IN" dirty="0"/>
          </a:p>
          <a:p>
            <a:pPr marL="114300" indent="0">
              <a:buNone/>
            </a:pPr>
            <a:endParaRPr lang="en-IN" dirty="0"/>
          </a:p>
          <a:p>
            <a:pPr marL="114300" indent="0">
              <a:buNone/>
            </a:pPr>
            <a:endParaRPr lang="en-IN" dirty="0"/>
          </a:p>
          <a:p>
            <a:pPr marL="114300" indent="0">
              <a:buNone/>
            </a:pPr>
            <a:endParaRPr lang="en-IN" dirty="0"/>
          </a:p>
          <a:p>
            <a:r>
              <a:rPr lang="en-IN" dirty="0"/>
              <a:t>Training and testing of passenger completed</a:t>
            </a:r>
          </a:p>
          <a:p>
            <a:pPr marL="114300" indent="0">
              <a:buNone/>
            </a:pPr>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34</a:t>
            </a:fld>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7" y="2276872"/>
            <a:ext cx="7200800" cy="145049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7" y="4077072"/>
            <a:ext cx="4320480" cy="25649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79" y="4775451"/>
            <a:ext cx="3446241" cy="1168146"/>
          </a:xfrm>
          <a:prstGeom prst="rect">
            <a:avLst/>
          </a:prstGeom>
        </p:spPr>
      </p:pic>
    </p:spTree>
    <p:extLst>
      <p:ext uri="{BB962C8B-B14F-4D97-AF65-F5344CB8AC3E}">
        <p14:creationId xmlns:p14="http://schemas.microsoft.com/office/powerpoint/2010/main" val="339913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981" y="2369678"/>
            <a:ext cx="2964437" cy="3261643"/>
          </a:xfrm>
        </p:spPr>
      </p:pic>
      <p:sp>
        <p:nvSpPr>
          <p:cNvPr id="4" name="Slide Number Placeholder 3"/>
          <p:cNvSpPr>
            <a:spLocks noGrp="1"/>
          </p:cNvSpPr>
          <p:nvPr>
            <p:ph type="sldNum" sz="quarter" idx="12"/>
          </p:nvPr>
        </p:nvSpPr>
        <p:spPr/>
        <p:txBody>
          <a:bodyPr/>
          <a:lstStyle/>
          <a:p>
            <a:fld id="{838FF348-1FF8-4018-A343-CDC986795F46}" type="slidenum">
              <a:rPr lang="en-IN" smtClean="0"/>
              <a:pPr/>
              <a:t>35</a:t>
            </a:fld>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733256"/>
            <a:ext cx="6984776" cy="936104"/>
          </a:xfrm>
          <a:prstGeom prst="rect">
            <a:avLst/>
          </a:prstGeom>
        </p:spPr>
      </p:pic>
    </p:spTree>
    <p:extLst>
      <p:ext uri="{BB962C8B-B14F-4D97-AF65-F5344CB8AC3E}">
        <p14:creationId xmlns:p14="http://schemas.microsoft.com/office/powerpoint/2010/main" val="1680279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a:t>
            </a:r>
          </a:p>
        </p:txBody>
      </p:sp>
      <p:sp>
        <p:nvSpPr>
          <p:cNvPr id="3" name="Content Placeholder 2"/>
          <p:cNvSpPr>
            <a:spLocks noGrp="1"/>
          </p:cNvSpPr>
          <p:nvPr>
            <p:ph idx="1"/>
          </p:nvPr>
        </p:nvSpPr>
        <p:spPr/>
        <p:txBody>
          <a:bodyPr/>
          <a:lstStyle/>
          <a:p>
            <a:r>
              <a:rPr lang="en-IN" dirty="0">
                <a:latin typeface="Times New Roman" pitchFamily="18" charset="0"/>
                <a:cs typeface="Times New Roman" pitchFamily="18" charset="0"/>
              </a:rPr>
              <a:t>Person and luggage is trained</a:t>
            </a:r>
          </a:p>
          <a:p>
            <a:r>
              <a:rPr lang="en-IN" dirty="0">
                <a:latin typeface="Times New Roman" pitchFamily="18" charset="0"/>
                <a:cs typeface="Times New Roman" pitchFamily="18" charset="0"/>
              </a:rPr>
              <a:t>Converted to real time.  </a:t>
            </a:r>
          </a:p>
          <a:p>
            <a:endParaRPr lang="en-IN" dirty="0"/>
          </a:p>
          <a:p>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36</a:t>
            </a:fld>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6858000" cy="4437112"/>
          </a:xfrm>
          <a:prstGeom prst="rect">
            <a:avLst/>
          </a:prstGeom>
        </p:spPr>
      </p:pic>
    </p:spTree>
    <p:extLst>
      <p:ext uri="{BB962C8B-B14F-4D97-AF65-F5344CB8AC3E}">
        <p14:creationId xmlns:p14="http://schemas.microsoft.com/office/powerpoint/2010/main" val="2175889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88640"/>
            <a:ext cx="7416824" cy="3888432"/>
          </a:xfrm>
        </p:spPr>
      </p:pic>
      <p:sp>
        <p:nvSpPr>
          <p:cNvPr id="4" name="Slide Number Placeholder 3"/>
          <p:cNvSpPr>
            <a:spLocks noGrp="1"/>
          </p:cNvSpPr>
          <p:nvPr>
            <p:ph type="sldNum" sz="quarter" idx="12"/>
          </p:nvPr>
        </p:nvSpPr>
        <p:spPr/>
        <p:txBody>
          <a:bodyPr/>
          <a:lstStyle/>
          <a:p>
            <a:fld id="{838FF348-1FF8-4018-A343-CDC986795F46}" type="slidenum">
              <a:rPr lang="en-IN" smtClean="0"/>
              <a:pPr/>
              <a:t>37</a:t>
            </a:fld>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358491"/>
            <a:ext cx="7095447" cy="2348880"/>
          </a:xfrm>
          <a:prstGeom prst="rect">
            <a:avLst/>
          </a:prstGeom>
        </p:spPr>
      </p:pic>
    </p:spTree>
    <p:extLst>
      <p:ext uri="{BB962C8B-B14F-4D97-AF65-F5344CB8AC3E}">
        <p14:creationId xmlns:p14="http://schemas.microsoft.com/office/powerpoint/2010/main" val="230402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SCOPE</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Dataset can be further extended to create a better generalization ability.</a:t>
            </a:r>
          </a:p>
          <a:p>
            <a:r>
              <a:rPr lang="en-US" dirty="0">
                <a:latin typeface="Times New Roman" pitchFamily="18" charset="0"/>
                <a:cs typeface="Times New Roman" pitchFamily="18" charset="0"/>
              </a:rPr>
              <a:t>Accuracy can be increased by predicting age of passengers .</a:t>
            </a:r>
          </a:p>
          <a:p>
            <a:r>
              <a:rPr lang="en-US" dirty="0">
                <a:latin typeface="Times New Roman" pitchFamily="18" charset="0"/>
                <a:cs typeface="Times New Roman" pitchFamily="18" charset="0"/>
              </a:rPr>
              <a:t>System can be extended by determining whether all vehicles are hygiene or not.</a:t>
            </a:r>
          </a:p>
          <a:p>
            <a:r>
              <a:rPr lang="en-US" dirty="0">
                <a:latin typeface="Times New Roman" pitchFamily="18" charset="0"/>
                <a:cs typeface="Times New Roman" pitchFamily="18" charset="0"/>
              </a:rPr>
              <a:t>Can be used to predict the rush time in supermarkets.</a:t>
            </a:r>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38</a:t>
            </a:fld>
            <a:endParaRPr lang="en-IN"/>
          </a:p>
        </p:txBody>
      </p:sp>
    </p:spTree>
    <p:extLst>
      <p:ext uri="{BB962C8B-B14F-4D97-AF65-F5344CB8AC3E}">
        <p14:creationId xmlns:p14="http://schemas.microsoft.com/office/powerpoint/2010/main" val="3299005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System  provide the detection of passenger overload in taxies.</a:t>
            </a:r>
          </a:p>
          <a:p>
            <a:r>
              <a:rPr lang="en-US" dirty="0">
                <a:latin typeface="Times New Roman" pitchFamily="18" charset="0"/>
                <a:cs typeface="Times New Roman" pitchFamily="18" charset="0"/>
              </a:rPr>
              <a:t>The system is introducing and a deep learning approach to find the overload in vehicle.</a:t>
            </a:r>
          </a:p>
          <a:p>
            <a:r>
              <a:rPr lang="en-US" dirty="0">
                <a:latin typeface="Times New Roman" pitchFamily="18" charset="0"/>
                <a:cs typeface="Times New Roman" pitchFamily="18" charset="0"/>
              </a:rPr>
              <a:t>Acquire the real time video using camera and system detect and analyze overload using deep learning mechanism using camera.</a:t>
            </a:r>
          </a:p>
          <a:p>
            <a:r>
              <a:rPr lang="en-US" dirty="0">
                <a:latin typeface="Times New Roman" pitchFamily="18" charset="0"/>
                <a:cs typeface="Times New Roman" pitchFamily="18" charset="0"/>
              </a:rPr>
              <a:t>Considering the luggage that is taken along with the passenger and an average weight is given for the load.</a:t>
            </a:r>
          </a:p>
          <a:p>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39</a:t>
            </a:fld>
            <a:endParaRPr lang="en-IN"/>
          </a:p>
        </p:txBody>
      </p:sp>
    </p:spTree>
    <p:extLst>
      <p:ext uri="{BB962C8B-B14F-4D97-AF65-F5344CB8AC3E}">
        <p14:creationId xmlns:p14="http://schemas.microsoft.com/office/powerpoint/2010/main" val="64149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4162474"/>
          </a:xfrm>
        </p:spPr>
        <p:txBody>
          <a:bodyPr/>
          <a:lstStyle/>
          <a:p>
            <a:r>
              <a:rPr lang="en-IN" sz="6000" dirty="0"/>
              <a:t>  LITERATURE SURVEY </a:t>
            </a:r>
          </a:p>
        </p:txBody>
      </p:sp>
      <p:sp>
        <p:nvSpPr>
          <p:cNvPr id="4" name="Slide Number Placeholder 3"/>
          <p:cNvSpPr>
            <a:spLocks noGrp="1"/>
          </p:cNvSpPr>
          <p:nvPr>
            <p:ph type="sldNum" sz="quarter" idx="12"/>
          </p:nvPr>
        </p:nvSpPr>
        <p:spPr/>
        <p:txBody>
          <a:bodyPr/>
          <a:lstStyle/>
          <a:p>
            <a:fld id="{838FF348-1FF8-4018-A343-CDC986795F46}" type="slidenum">
              <a:rPr lang="en-IN" smtClean="0"/>
              <a:pPr/>
              <a:t>4</a:t>
            </a:fld>
            <a:endParaRPr lang="en-IN"/>
          </a:p>
        </p:txBody>
      </p:sp>
    </p:spTree>
    <p:extLst>
      <p:ext uri="{BB962C8B-B14F-4D97-AF65-F5344CB8AC3E}">
        <p14:creationId xmlns:p14="http://schemas.microsoft.com/office/powerpoint/2010/main" val="3199710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Combined with the number of passenger and system will predict whether the vehicle is overload or not.</a:t>
            </a:r>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Predicted the overload inside the vehicle .</a:t>
            </a:r>
          </a:p>
          <a:p>
            <a:pPr marL="114300" indent="0">
              <a:buNone/>
            </a:pPr>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40</a:t>
            </a:fld>
            <a:endParaRPr lang="en-IN"/>
          </a:p>
        </p:txBody>
      </p:sp>
    </p:spTree>
    <p:extLst>
      <p:ext uri="{BB962C8B-B14F-4D97-AF65-F5344CB8AC3E}">
        <p14:creationId xmlns:p14="http://schemas.microsoft.com/office/powerpoint/2010/main" val="494600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normAutofit/>
          </a:bodyPr>
          <a:lstStyle/>
          <a:p>
            <a:r>
              <a:rPr lang="en-IN" sz="1600" dirty="0">
                <a:latin typeface="Times New Roman" pitchFamily="18" charset="0"/>
                <a:cs typeface="Times New Roman" pitchFamily="18" charset="0"/>
              </a:rPr>
              <a:t>1] A. S. A. </a:t>
            </a:r>
            <a:r>
              <a:rPr lang="en-IN" sz="1600" dirty="0" err="1">
                <a:latin typeface="Times New Roman" pitchFamily="18" charset="0"/>
                <a:cs typeface="Times New Roman" pitchFamily="18" charset="0"/>
              </a:rPr>
              <a:t>Nasir</a:t>
            </a:r>
            <a:r>
              <a:rPr lang="en-IN" sz="1600" dirty="0">
                <a:latin typeface="Times New Roman" pitchFamily="18" charset="0"/>
                <a:cs typeface="Times New Roman" pitchFamily="18" charset="0"/>
              </a:rPr>
              <a:t>, N. K. A. </a:t>
            </a:r>
            <a:r>
              <a:rPr lang="en-IN" sz="1600" dirty="0" err="1">
                <a:latin typeface="Times New Roman" pitchFamily="18" charset="0"/>
                <a:cs typeface="Times New Roman" pitchFamily="18" charset="0"/>
              </a:rPr>
              <a:t>Gharib</a:t>
            </a:r>
            <a:r>
              <a:rPr lang="en-IN" sz="1600" dirty="0">
                <a:latin typeface="Times New Roman" pitchFamily="18" charset="0"/>
                <a:cs typeface="Times New Roman" pitchFamily="18" charset="0"/>
              </a:rPr>
              <a:t> and H. </a:t>
            </a:r>
            <a:r>
              <a:rPr lang="en-IN" sz="1600" dirty="0" err="1">
                <a:latin typeface="Times New Roman" pitchFamily="18" charset="0"/>
                <a:cs typeface="Times New Roman" pitchFamily="18" charset="0"/>
              </a:rPr>
              <a:t>Jaafar</a:t>
            </a:r>
            <a:r>
              <a:rPr lang="en-IN" sz="1600" dirty="0">
                <a:latin typeface="Times New Roman" pitchFamily="18" charset="0"/>
                <a:cs typeface="Times New Roman" pitchFamily="18" charset="0"/>
              </a:rPr>
              <a:t>, "Automatic Passenger Counting System Using Image Processing Based on Skin Colour Detection Approach," 2018 International Conference on Computational Approach in Smart Systems Design and Applications (ICASSDA), Kuching, 2018, pp. 1-8,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10.1109/ICASSDA.2018.8477628.</a:t>
            </a:r>
          </a:p>
          <a:p>
            <a:r>
              <a:rPr lang="en-IN" sz="1600" dirty="0">
                <a:latin typeface="Times New Roman" pitchFamily="18" charset="0"/>
                <a:cs typeface="Times New Roman" pitchFamily="18" charset="0"/>
              </a:rPr>
              <a:t>[2] Q. Fan, "Overload Monitoring System for Inland River Ferries," 2019 5th International Conference on Transportation Information and Safety (ICTIS), Liverpool, United Kingdom, 2019, pp. 1487-1490,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10.1109/ICTIS.2019.8883679. </a:t>
            </a:r>
          </a:p>
          <a:p>
            <a:r>
              <a:rPr lang="en-IN" sz="1600" dirty="0">
                <a:latin typeface="Times New Roman" pitchFamily="18" charset="0"/>
                <a:cs typeface="Times New Roman" pitchFamily="18" charset="0"/>
              </a:rPr>
              <a:t>[3] Z. He, Y. Chen, L. Sun, J. </a:t>
            </a:r>
            <a:r>
              <a:rPr lang="en-IN" sz="1600" dirty="0" err="1">
                <a:latin typeface="Times New Roman" pitchFamily="18" charset="0"/>
                <a:cs typeface="Times New Roman" pitchFamily="18" charset="0"/>
              </a:rPr>
              <a:t>Zhong</a:t>
            </a:r>
            <a:r>
              <a:rPr lang="en-IN" sz="1600" dirty="0">
                <a:latin typeface="Times New Roman" pitchFamily="18" charset="0"/>
                <a:cs typeface="Times New Roman" pitchFamily="18" charset="0"/>
              </a:rPr>
              <a:t> and Y. Zhu, "Identifying Station-Link Correlation for Target Passenger Flow Control in Subway Network," 2018 21st International Conference on Intelligent Transportation Systems (ITSC), Maui, HI, 2018, pp. 84-89,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10.1109/ITSC.2018.8569533. </a:t>
            </a:r>
          </a:p>
          <a:p>
            <a:r>
              <a:rPr lang="en-IN" sz="1600" dirty="0">
                <a:latin typeface="Times New Roman" pitchFamily="18" charset="0"/>
                <a:cs typeface="Times New Roman" pitchFamily="18" charset="0"/>
              </a:rPr>
              <a:t>[4] Z. Sheng, K. </a:t>
            </a:r>
            <a:r>
              <a:rPr lang="en-IN" sz="1600" dirty="0" err="1">
                <a:latin typeface="Times New Roman" pitchFamily="18" charset="0"/>
                <a:cs typeface="Times New Roman" pitchFamily="18" charset="0"/>
              </a:rPr>
              <a:t>Tian</a:t>
            </a:r>
            <a:r>
              <a:rPr lang="en-IN" sz="1600" dirty="0">
                <a:latin typeface="Times New Roman" pitchFamily="18" charset="0"/>
                <a:cs typeface="Times New Roman" pitchFamily="18" charset="0"/>
              </a:rPr>
              <a:t>, Q. </a:t>
            </a:r>
            <a:r>
              <a:rPr lang="en-IN" sz="1600" dirty="0" err="1">
                <a:latin typeface="Times New Roman" pitchFamily="18" charset="0"/>
                <a:cs typeface="Times New Roman" pitchFamily="18" charset="0"/>
              </a:rPr>
              <a:t>Tian</a:t>
            </a:r>
            <a:r>
              <a:rPr lang="en-IN" sz="1600" dirty="0">
                <a:latin typeface="Times New Roman" pitchFamily="18" charset="0"/>
                <a:cs typeface="Times New Roman" pitchFamily="18" charset="0"/>
              </a:rPr>
              <a:t> and H. </a:t>
            </a:r>
            <a:r>
              <a:rPr lang="en-IN" sz="1600" dirty="0" err="1">
                <a:latin typeface="Times New Roman" pitchFamily="18" charset="0"/>
                <a:cs typeface="Times New Roman" pitchFamily="18" charset="0"/>
              </a:rPr>
              <a:t>Qu</a:t>
            </a:r>
            <a:r>
              <a:rPr lang="en-IN" sz="1600" dirty="0">
                <a:latin typeface="Times New Roman" pitchFamily="18" charset="0"/>
                <a:cs typeface="Times New Roman" pitchFamily="18" charset="0"/>
              </a:rPr>
              <a:t>, "A Faster R-CNN Based </a:t>
            </a:r>
            <a:r>
              <a:rPr lang="en-IN" sz="1600" dirty="0" err="1">
                <a:latin typeface="Times New Roman" pitchFamily="18" charset="0"/>
                <a:cs typeface="Times New Roman" pitchFamily="18" charset="0"/>
              </a:rPr>
              <a:t>HighNormalization</a:t>
            </a:r>
            <a:r>
              <a:rPr lang="en-IN" sz="1600" dirty="0">
                <a:latin typeface="Times New Roman" pitchFamily="18" charset="0"/>
                <a:cs typeface="Times New Roman" pitchFamily="18" charset="0"/>
              </a:rPr>
              <a:t> Sample Calibration Method for Dense Subway Passenger Flow Detection," 2018 11th International Congress on Image and Signal Processing, </a:t>
            </a:r>
            <a:r>
              <a:rPr lang="en-IN" sz="1600" dirty="0" err="1">
                <a:latin typeface="Times New Roman" pitchFamily="18" charset="0"/>
                <a:cs typeface="Times New Roman" pitchFamily="18" charset="0"/>
              </a:rPr>
              <a:t>BioMedical</a:t>
            </a:r>
            <a:r>
              <a:rPr lang="en-IN" sz="1600" dirty="0">
                <a:latin typeface="Times New Roman" pitchFamily="18" charset="0"/>
                <a:cs typeface="Times New Roman" pitchFamily="18" charset="0"/>
              </a:rPr>
              <a:t> Engineering and Informatics (CISP-BMEI), Beijing, China, 2018, pp. 1-5,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10.1109/CISP-BMEI.2018.8633050. </a:t>
            </a:r>
          </a:p>
        </p:txBody>
      </p:sp>
      <p:sp>
        <p:nvSpPr>
          <p:cNvPr id="4" name="Slide Number Placeholder 3"/>
          <p:cNvSpPr>
            <a:spLocks noGrp="1"/>
          </p:cNvSpPr>
          <p:nvPr>
            <p:ph type="sldNum" sz="quarter" idx="12"/>
          </p:nvPr>
        </p:nvSpPr>
        <p:spPr/>
        <p:txBody>
          <a:bodyPr/>
          <a:lstStyle/>
          <a:p>
            <a:fld id="{838FF348-1FF8-4018-A343-CDC986795F46}" type="slidenum">
              <a:rPr lang="en-IN" smtClean="0"/>
              <a:pPr/>
              <a:t>41</a:t>
            </a:fld>
            <a:endParaRPr lang="en-IN"/>
          </a:p>
        </p:txBody>
      </p:sp>
    </p:spTree>
    <p:extLst>
      <p:ext uri="{BB962C8B-B14F-4D97-AF65-F5344CB8AC3E}">
        <p14:creationId xmlns:p14="http://schemas.microsoft.com/office/powerpoint/2010/main" val="2496451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p>
        </p:txBody>
      </p:sp>
      <p:sp>
        <p:nvSpPr>
          <p:cNvPr id="3" name="Content Placeholder 2"/>
          <p:cNvSpPr>
            <a:spLocks noGrp="1"/>
          </p:cNvSpPr>
          <p:nvPr>
            <p:ph idx="1"/>
          </p:nvPr>
        </p:nvSpPr>
        <p:spPr/>
        <p:txBody>
          <a:bodyPr>
            <a:normAutofit/>
          </a:bodyPr>
          <a:lstStyle/>
          <a:p>
            <a:r>
              <a:rPr lang="en-IN" sz="2400" dirty="0"/>
              <a:t> </a:t>
            </a:r>
            <a:r>
              <a:rPr lang="en-IN" sz="1600" dirty="0">
                <a:latin typeface="Times New Roman" pitchFamily="18" charset="0"/>
                <a:cs typeface="Times New Roman" pitchFamily="18" charset="0"/>
              </a:rPr>
              <a:t>[5] Y. Ding, D. Zhou, Z. Wang, H. Wang, M. Li and S. Yu, "Overload and Load Centroid Recognition Method Based on Vertical Displacement of Body," 2019 34rd Youth Academic Annual Conference of Chinese Association of Automation (YAC), Jinzhou, China, 2019, pp. 479-484,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10.1109/YAC.2019.8787717. </a:t>
            </a:r>
          </a:p>
          <a:p>
            <a:r>
              <a:rPr lang="en-IN" sz="1600" dirty="0">
                <a:latin typeface="Times New Roman" pitchFamily="18" charset="0"/>
                <a:cs typeface="Times New Roman" pitchFamily="18" charset="0"/>
              </a:rPr>
              <a:t>[6] S. Miyamoto, "Passenger in vehicle counting method of HOV/HOT system," 2018 24th International Conference on Pattern Recognition (ICPR), Beijing, 2018, pp. 1536-1541,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10.1109/ICPR.2018.8545415. </a:t>
            </a:r>
          </a:p>
          <a:p>
            <a:r>
              <a:rPr lang="en-IN" sz="1600" dirty="0">
                <a:latin typeface="Times New Roman" pitchFamily="18" charset="0"/>
                <a:cs typeface="Times New Roman" pitchFamily="18" charset="0"/>
              </a:rPr>
              <a:t>7] J. Zhao and G. Yan, "Passenger Flow Monitoring of Elevator Video Based on Computer Vision," 2019 Chinese Control And Decision Conference (CCDC), Nanchang, China, 2019, pp. 2089-2094, </a:t>
            </a:r>
            <a:r>
              <a:rPr lang="en-IN" sz="1600" dirty="0" err="1">
                <a:latin typeface="Times New Roman" pitchFamily="18" charset="0"/>
                <a:cs typeface="Times New Roman" pitchFamily="18" charset="0"/>
              </a:rPr>
              <a:t>doi</a:t>
            </a:r>
            <a:r>
              <a:rPr lang="en-IN" sz="1600" dirty="0">
                <a:latin typeface="Times New Roman" pitchFamily="18" charset="0"/>
                <a:cs typeface="Times New Roman" pitchFamily="18" charset="0"/>
              </a:rPr>
              <a:t>: 10.1109/CCDC.2019.8833248. [8] N. </a:t>
            </a:r>
          </a:p>
          <a:p>
            <a:endParaRPr lang="en-IN" sz="1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42</a:t>
            </a:fld>
            <a:endParaRPr lang="en-IN"/>
          </a:p>
        </p:txBody>
      </p:sp>
    </p:spTree>
    <p:extLst>
      <p:ext uri="{BB962C8B-B14F-4D97-AF65-F5344CB8AC3E}">
        <p14:creationId xmlns:p14="http://schemas.microsoft.com/office/powerpoint/2010/main" val="10314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114300" indent="0">
              <a:buNone/>
            </a:pPr>
            <a:r>
              <a:rPr lang="en-US" sz="9600" dirty="0">
                <a:solidFill>
                  <a:schemeClr val="accent2">
                    <a:lumMod val="75000"/>
                  </a:schemeClr>
                </a:solidFill>
                <a:latin typeface="Algerian" pitchFamily="82" charset="0"/>
              </a:rPr>
              <a:t>THANK YOU</a:t>
            </a:r>
            <a:endParaRPr lang="en-IN" sz="9600" dirty="0">
              <a:solidFill>
                <a:schemeClr val="accent2">
                  <a:lumMod val="75000"/>
                </a:schemeClr>
              </a:solidFill>
              <a:latin typeface="Algerian" pitchFamily="82"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43</a:t>
            </a:fld>
            <a:endParaRPr lang="en-IN"/>
          </a:p>
        </p:txBody>
      </p:sp>
    </p:spTree>
    <p:extLst>
      <p:ext uri="{BB962C8B-B14F-4D97-AF65-F5344CB8AC3E}">
        <p14:creationId xmlns:p14="http://schemas.microsoft.com/office/powerpoint/2010/main" val="95566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lstStyle/>
          <a:p>
            <a:br>
              <a:rPr lang="en-IN" sz="2800" b="1" dirty="0"/>
            </a:br>
            <a:r>
              <a:rPr lang="en-IN" sz="2800" b="1" dirty="0">
                <a:latin typeface="Times New Roman" pitchFamily="18" charset="0"/>
                <a:cs typeface="Times New Roman" pitchFamily="18" charset="0"/>
              </a:rPr>
              <a:t>PAPER 1 </a:t>
            </a:r>
            <a:r>
              <a:rPr lang="en-IN" sz="3200" dirty="0"/>
              <a:t>:</a:t>
            </a:r>
            <a:r>
              <a:rPr lang="en-IN" sz="2800" dirty="0">
                <a:latin typeface="Times New Roman" pitchFamily="18" charset="0"/>
                <a:cs typeface="Times New Roman" pitchFamily="18" charset="0"/>
              </a:rPr>
              <a:t>Passenger Detection And Counting Inside Vehicles For  </a:t>
            </a:r>
            <a:r>
              <a:rPr lang="en-IN" sz="2800" dirty="0" err="1">
                <a:latin typeface="Times New Roman" pitchFamily="18" charset="0"/>
                <a:cs typeface="Times New Roman" pitchFamily="18" charset="0"/>
              </a:rPr>
              <a:t>ecall</a:t>
            </a:r>
            <a:r>
              <a:rPr lang="en-IN" sz="2800" dirty="0">
                <a:latin typeface="Times New Roman" pitchFamily="18" charset="0"/>
                <a:cs typeface="Times New Roman" pitchFamily="18" charset="0"/>
              </a:rPr>
              <a:t>  - A Review On Current Possibilities </a:t>
            </a:r>
          </a:p>
        </p:txBody>
      </p:sp>
      <p:sp>
        <p:nvSpPr>
          <p:cNvPr id="3" name="Content Placeholder 2"/>
          <p:cNvSpPr>
            <a:spLocks noGrp="1"/>
          </p:cNvSpPr>
          <p:nvPr>
            <p:ph idx="1"/>
          </p:nvPr>
        </p:nvSpPr>
        <p:spPr>
          <a:xfrm>
            <a:off x="304800" y="1219200"/>
            <a:ext cx="8229600" cy="5638800"/>
          </a:xfrm>
        </p:spPr>
        <p:txBody>
          <a:bodyPr>
            <a:normAutofit fontScale="92500" lnSpcReduction="20000"/>
          </a:bodyPr>
          <a:lstStyle/>
          <a:p>
            <a:pPr algn="just">
              <a:buNone/>
            </a:pPr>
            <a:endParaRPr lang="en-US" dirty="0"/>
          </a:p>
          <a:p>
            <a:pPr algn="just"/>
            <a:r>
              <a:rPr lang="en-US" sz="2600" dirty="0">
                <a:latin typeface="Times New Roman" pitchFamily="18" charset="0"/>
                <a:cs typeface="Times New Roman" pitchFamily="18" charset="0"/>
              </a:rPr>
              <a:t>Purpose of an </a:t>
            </a:r>
            <a:r>
              <a:rPr lang="en-US" sz="2600" dirty="0" err="1">
                <a:latin typeface="Times New Roman" pitchFamily="18" charset="0"/>
                <a:cs typeface="Times New Roman" pitchFamily="18" charset="0"/>
              </a:rPr>
              <a:t>eCall</a:t>
            </a:r>
            <a:r>
              <a:rPr lang="en-US" sz="2600" dirty="0">
                <a:latin typeface="Times New Roman" pitchFamily="18" charset="0"/>
                <a:cs typeface="Times New Roman" pitchFamily="18" charset="0"/>
              </a:rPr>
              <a:t> system is the </a:t>
            </a:r>
            <a:endParaRPr lang="en-US" sz="1200" dirty="0">
              <a:latin typeface="Times New Roman" pitchFamily="18" charset="0"/>
              <a:cs typeface="Times New Roman" pitchFamily="18" charset="0"/>
            </a:endParaRPr>
          </a:p>
          <a:p>
            <a:pPr algn="just">
              <a:buFont typeface="Courier New" pitchFamily="49" charset="0"/>
              <a:buChar char="o"/>
            </a:pPr>
            <a:r>
              <a:rPr lang="en-US" sz="2600" dirty="0">
                <a:latin typeface="Times New Roman" pitchFamily="18" charset="0"/>
                <a:cs typeface="Times New Roman" pitchFamily="18" charset="0"/>
              </a:rPr>
              <a:t>Autonomous detection of car crashes  </a:t>
            </a:r>
          </a:p>
          <a:p>
            <a:pPr algn="just">
              <a:buFont typeface="Courier New" pitchFamily="49" charset="0"/>
              <a:buChar char="o"/>
            </a:pPr>
            <a:r>
              <a:rPr lang="en-US" sz="2600" dirty="0">
                <a:latin typeface="Times New Roman" pitchFamily="18" charset="0"/>
                <a:cs typeface="Times New Roman" pitchFamily="18" charset="0"/>
              </a:rPr>
              <a:t>Subsequent alerting of the emergency services </a:t>
            </a:r>
          </a:p>
          <a:p>
            <a:pPr algn="just"/>
            <a:r>
              <a:rPr lang="en-US" sz="2600" dirty="0">
                <a:latin typeface="Times New Roman" pitchFamily="18" charset="0"/>
                <a:cs typeface="Times New Roman" pitchFamily="18" charset="0"/>
              </a:rPr>
              <a:t>Thus saving lives or reducing the seriousness of injuries</a:t>
            </a:r>
          </a:p>
          <a:p>
            <a:pPr algn="just">
              <a:buNone/>
            </a:pPr>
            <a:endParaRPr lang="en-US" dirty="0">
              <a:latin typeface="Times New Roman" pitchFamily="18" charset="0"/>
              <a:cs typeface="Times New Roman" pitchFamily="18" charset="0"/>
            </a:endParaRPr>
          </a:p>
          <a:p>
            <a:pPr>
              <a:buNone/>
            </a:pPr>
            <a:r>
              <a:rPr lang="en-US" sz="2600" dirty="0">
                <a:latin typeface="Times New Roman" pitchFamily="18" charset="0"/>
                <a:cs typeface="Times New Roman" pitchFamily="18" charset="0"/>
              </a:rPr>
              <a:t> SEATBELT BASED SOLUTIONS</a:t>
            </a:r>
          </a:p>
          <a:p>
            <a:pPr>
              <a:buNone/>
            </a:pPr>
            <a:endParaRPr lang="en-US" sz="2600" dirty="0"/>
          </a:p>
          <a:p>
            <a:pPr algn="just"/>
            <a:r>
              <a:rPr lang="en-US" sz="2600" dirty="0">
                <a:latin typeface="Times New Roman" pitchFamily="18" charset="0"/>
                <a:cs typeface="Times New Roman" pitchFamily="18" charset="0"/>
              </a:rPr>
              <a:t>One possibility to investigate the number of the passengers in cars is seatbelt monitoring. </a:t>
            </a:r>
            <a:endParaRPr lang="en-US" sz="2600" dirty="0"/>
          </a:p>
          <a:p>
            <a:pPr algn="just"/>
            <a:r>
              <a:rPr lang="en-US" sz="2600" dirty="0">
                <a:latin typeface="Times New Roman" pitchFamily="18" charset="0"/>
                <a:cs typeface="Times New Roman" pitchFamily="18" charset="0"/>
              </a:rPr>
              <a:t>This approach might not be only usable</a:t>
            </a:r>
          </a:p>
          <a:p>
            <a:pPr algn="just">
              <a:buFont typeface="Courier New" pitchFamily="49" charset="0"/>
              <a:buChar char="o"/>
            </a:pPr>
            <a:r>
              <a:rPr lang="en-US" sz="2600" dirty="0">
                <a:latin typeface="Times New Roman" pitchFamily="18" charset="0"/>
                <a:cs typeface="Times New Roman" pitchFamily="18" charset="0"/>
              </a:rPr>
              <a:t>To give the exact number of passengers</a:t>
            </a:r>
          </a:p>
          <a:p>
            <a:pPr algn="just">
              <a:buFont typeface="Courier New" pitchFamily="49" charset="0"/>
              <a:buChar char="o"/>
            </a:pPr>
            <a:r>
              <a:rPr lang="en-US" sz="2600" dirty="0">
                <a:latin typeface="Times New Roman" pitchFamily="18" charset="0"/>
                <a:cs typeface="Times New Roman" pitchFamily="18" charset="0"/>
              </a:rPr>
              <a:t>If accidents happen, additional information can be given </a:t>
            </a:r>
          </a:p>
          <a:p>
            <a:pPr algn="just">
              <a:buFont typeface="Courier New" pitchFamily="49" charset="0"/>
              <a:buChar char="o"/>
            </a:pPr>
            <a:r>
              <a:rPr lang="en-US" sz="2600" dirty="0">
                <a:latin typeface="Times New Roman" pitchFamily="18" charset="0"/>
                <a:cs typeface="Times New Roman" pitchFamily="18" charset="0"/>
              </a:rPr>
              <a:t>About the state of the belt</a:t>
            </a:r>
          </a:p>
          <a:p>
            <a:pPr algn="just">
              <a:buFont typeface="Courier New" pitchFamily="49" charset="0"/>
              <a:buChar char="o"/>
            </a:pPr>
            <a:r>
              <a:rPr lang="en-US" sz="2600" dirty="0">
                <a:latin typeface="Times New Roman" pitchFamily="18" charset="0"/>
                <a:cs typeface="Times New Roman" pitchFamily="18" charset="0"/>
              </a:rPr>
              <a:t>Whether the passenger was seated with belt, or not. </a:t>
            </a:r>
          </a:p>
          <a:p>
            <a:pPr>
              <a:buNone/>
            </a:pPr>
            <a:endParaRPr lang="en-US" b="1" dirty="0">
              <a:latin typeface="Times New Roman" pitchFamily="18" charset="0"/>
              <a:cs typeface="Times New Roman" pitchFamily="18" charset="0"/>
            </a:endParaRPr>
          </a:p>
          <a:p>
            <a:endParaRPr lang="en-IN"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5</a:t>
            </a:fld>
            <a:endParaRPr lang="en-IN"/>
          </a:p>
        </p:txBody>
      </p:sp>
    </p:spTree>
    <p:extLst>
      <p:ext uri="{BB962C8B-B14F-4D97-AF65-F5344CB8AC3E}">
        <p14:creationId xmlns:p14="http://schemas.microsoft.com/office/powerpoint/2010/main" val="305722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715962"/>
          </a:xfrm>
        </p:spPr>
        <p:txBody>
          <a:bodyPr/>
          <a:lstStyle/>
          <a:p>
            <a:br>
              <a:rPr lang="en-US" sz="2200" dirty="0">
                <a:latin typeface="Times New Roman" pitchFamily="18" charset="0"/>
                <a:cs typeface="Times New Roman" pitchFamily="18" charset="0"/>
              </a:rPr>
            </a:br>
            <a:r>
              <a:rPr lang="en-US" sz="2400" dirty="0">
                <a:latin typeface="Times New Roman" pitchFamily="18" charset="0"/>
                <a:cs typeface="Times New Roman" pitchFamily="18" charset="0"/>
              </a:rPr>
              <a:t>IR BASED OPTICAL METHODS </a:t>
            </a:r>
            <a:br>
              <a:rPr lang="en-US"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3" name="Content Placeholder 2"/>
          <p:cNvSpPr>
            <a:spLocks noGrp="1"/>
          </p:cNvSpPr>
          <p:nvPr>
            <p:ph idx="1"/>
          </p:nvPr>
        </p:nvSpPr>
        <p:spPr>
          <a:xfrm>
            <a:off x="304800" y="1219200"/>
            <a:ext cx="8153400" cy="5486400"/>
          </a:xfrm>
        </p:spPr>
        <p:txBody>
          <a:bodyPr/>
          <a:lstStyle/>
          <a:p>
            <a:pPr algn="just"/>
            <a:r>
              <a:rPr lang="en-US" dirty="0">
                <a:latin typeface="Times New Roman" pitchFamily="18" charset="0"/>
                <a:cs typeface="Times New Roman" pitchFamily="18" charset="0"/>
              </a:rPr>
              <a:t>Passenger recognition and counting, using a CCD camera and image processing </a:t>
            </a:r>
          </a:p>
          <a:p>
            <a:pPr algn="just"/>
            <a:r>
              <a:rPr lang="en-US" dirty="0">
                <a:latin typeface="Times New Roman" pitchFamily="18" charset="0"/>
                <a:cs typeface="Times New Roman" pitchFamily="18" charset="0"/>
              </a:rPr>
              <a:t>Monitoring the passengers and the drivers with CCDs is used more widely nowadays for a variety of purposes including safety but mostly </a:t>
            </a:r>
          </a:p>
          <a:p>
            <a:pPr algn="just">
              <a:buFont typeface="Courier New" pitchFamily="49" charset="0"/>
              <a:buChar char="o"/>
            </a:pPr>
            <a:r>
              <a:rPr lang="en-US" dirty="0">
                <a:latin typeface="Times New Roman" pitchFamily="18" charset="0"/>
                <a:cs typeface="Times New Roman" pitchFamily="18" charset="0"/>
              </a:rPr>
              <a:t>Due to the rather complex image processing</a:t>
            </a:r>
          </a:p>
          <a:p>
            <a:pPr algn="just">
              <a:buFont typeface="Courier New" pitchFamily="49" charset="0"/>
              <a:buChar char="o"/>
            </a:pPr>
            <a:r>
              <a:rPr lang="en-US" dirty="0">
                <a:latin typeface="Times New Roman" pitchFamily="18" charset="0"/>
                <a:cs typeface="Times New Roman" pitchFamily="18" charset="0"/>
              </a:rPr>
              <a:t>Suitable accompanying hardware their convenient applicability is limited. </a:t>
            </a:r>
          </a:p>
          <a:p>
            <a:pPr algn="just"/>
            <a:r>
              <a:rPr lang="en-US" dirty="0">
                <a:latin typeface="Times New Roman" pitchFamily="18" charset="0"/>
                <a:cs typeface="Times New Roman" pitchFamily="18" charset="0"/>
              </a:rPr>
              <a:t>The rapid development of thermopile based infrared array sensors enables a </a:t>
            </a:r>
          </a:p>
          <a:p>
            <a:pPr algn="just">
              <a:buFont typeface="Courier New" pitchFamily="49" charset="0"/>
              <a:buChar char="o"/>
            </a:pPr>
            <a:r>
              <a:rPr lang="en-US" dirty="0">
                <a:latin typeface="Times New Roman" pitchFamily="18" charset="0"/>
                <a:cs typeface="Times New Roman" pitchFamily="18" charset="0"/>
              </a:rPr>
              <a:t>Cheaper </a:t>
            </a:r>
          </a:p>
          <a:p>
            <a:pPr algn="just">
              <a:buFont typeface="Courier New" pitchFamily="49" charset="0"/>
              <a:buChar char="o"/>
            </a:pPr>
            <a:r>
              <a:rPr lang="en-US" dirty="0">
                <a:latin typeface="Times New Roman" pitchFamily="18" charset="0"/>
                <a:cs typeface="Times New Roman" pitchFamily="18" charset="0"/>
              </a:rPr>
              <a:t>Simpler possibility to monitor the number of passengers in the compartment. </a:t>
            </a:r>
            <a:endParaRPr lang="en-IN"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838FF348-1FF8-4018-A343-CDC986795F46}" type="slidenum">
              <a:rPr lang="en-IN" smtClean="0"/>
              <a:pPr/>
              <a:t>6</a:t>
            </a:fld>
            <a:endParaRPr lang="en-IN"/>
          </a:p>
        </p:txBody>
      </p:sp>
    </p:spTree>
    <p:extLst>
      <p:ext uri="{BB962C8B-B14F-4D97-AF65-F5344CB8AC3E}">
        <p14:creationId xmlns:p14="http://schemas.microsoft.com/office/powerpoint/2010/main" val="398791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IN" sz="2800" b="1" dirty="0">
                <a:latin typeface="Times New Roman" pitchFamily="18" charset="0"/>
                <a:cs typeface="Times New Roman" pitchFamily="18" charset="0"/>
              </a:rPr>
              <a:t>PAPER 2 </a:t>
            </a:r>
            <a:r>
              <a:rPr lang="en-IN" sz="2800" dirty="0">
                <a:latin typeface="Times New Roman" pitchFamily="18" charset="0"/>
                <a:cs typeface="Times New Roman" pitchFamily="18" charset="0"/>
              </a:rPr>
              <a:t>:</a:t>
            </a:r>
            <a:r>
              <a:rPr lang="en-IN" sz="3200" dirty="0">
                <a:latin typeface="Times New Roman" pitchFamily="18" charset="0"/>
                <a:cs typeface="Times New Roman" pitchFamily="18" charset="0"/>
              </a:rPr>
              <a:t>Vehicle Overload Detection System Based On Magneto Resistance Sensor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828800"/>
            <a:ext cx="7620000" cy="4800600"/>
          </a:xfrm>
        </p:spPr>
        <p:txBody>
          <a:bodyPr>
            <a:normAutofit lnSpcReduction="10000"/>
          </a:bodyPr>
          <a:lstStyle/>
          <a:p>
            <a:pPr algn="just"/>
            <a:r>
              <a:rPr lang="en-US" dirty="0">
                <a:latin typeface="Times New Roman" pitchFamily="18" charset="0"/>
                <a:cs typeface="Times New Roman" pitchFamily="18" charset="0"/>
              </a:rPr>
              <a:t>When the vehicle is overload, the system sends the alarm message to the driver's handheld device and </a:t>
            </a:r>
            <a:r>
              <a:rPr lang="en-US" dirty="0" err="1">
                <a:latin typeface="Times New Roman" pitchFamily="18" charset="0"/>
                <a:cs typeface="Times New Roman" pitchFamily="18" charset="0"/>
              </a:rPr>
              <a:t>Beidou</a:t>
            </a:r>
            <a:r>
              <a:rPr lang="en-US" dirty="0">
                <a:latin typeface="Times New Roman" pitchFamily="18" charset="0"/>
                <a:cs typeface="Times New Roman" pitchFamily="18" charset="0"/>
              </a:rPr>
              <a:t> terminal. </a:t>
            </a:r>
          </a:p>
          <a:p>
            <a:pPr algn="just">
              <a:buFont typeface="Wingdings" pitchFamily="2" charset="2"/>
              <a:buChar char="Ø"/>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load detection system is based on the </a:t>
            </a:r>
            <a:r>
              <a:rPr lang="en-US" dirty="0" err="1">
                <a:latin typeface="Times New Roman" pitchFamily="18" charset="0"/>
                <a:cs typeface="Times New Roman" pitchFamily="18" charset="0"/>
              </a:rPr>
              <a:t>magnetoresistance</a:t>
            </a:r>
            <a:r>
              <a:rPr lang="en-US" dirty="0">
                <a:latin typeface="Times New Roman" pitchFamily="18" charset="0"/>
                <a:cs typeface="Times New Roman" pitchFamily="18" charset="0"/>
              </a:rPr>
              <a:t> sensor.</a:t>
            </a:r>
          </a:p>
          <a:p>
            <a:pPr algn="just">
              <a:buNone/>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When the vehicle loads, the distance between the axle and frame changes, which is the distance between magneto resistance and permanent  magnet.</a:t>
            </a:r>
          </a:p>
          <a:p>
            <a:pPr algn="just">
              <a:buNone/>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HMC1052 is used for distance measurement.</a:t>
            </a:r>
          </a:p>
          <a:p>
            <a:pPr algn="just">
              <a:buNone/>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INA126 is precision instrumentation amplifier.</a:t>
            </a:r>
          </a:p>
          <a:p>
            <a:pPr algn="just">
              <a:buNone/>
            </a:pPr>
            <a:endParaRPr lang="en-IN"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7</a:t>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620000" cy="5867400"/>
          </a:xfrm>
        </p:spPr>
        <p:txBody>
          <a:bodyPr/>
          <a:lstStyle/>
          <a:p>
            <a:pPr algn="just"/>
            <a:r>
              <a:rPr lang="en-US" dirty="0">
                <a:latin typeface="Times New Roman" pitchFamily="18" charset="0"/>
                <a:cs typeface="Times New Roman" pitchFamily="18" charset="0"/>
              </a:rPr>
              <a:t>Basic device of sensor is wheat-stone bridge.</a:t>
            </a:r>
          </a:p>
          <a:p>
            <a:pPr algn="just"/>
            <a:r>
              <a:rPr lang="en-US" dirty="0">
                <a:latin typeface="Times New Roman" pitchFamily="18" charset="0"/>
                <a:cs typeface="Times New Roman" pitchFamily="18" charset="0"/>
              </a:rPr>
              <a:t>ADS7825 is used as the analog digital conversion chip.</a:t>
            </a:r>
          </a:p>
          <a:p>
            <a:pPr algn="just"/>
            <a:r>
              <a:rPr lang="en-US" dirty="0">
                <a:latin typeface="Times New Roman" pitchFamily="18" charset="0"/>
                <a:cs typeface="Times New Roman" pitchFamily="18" charset="0"/>
              </a:rPr>
              <a:t>If the distance between the both magnitude are more indicate safe condition and if they are near then unsafe condition.</a:t>
            </a:r>
          </a:p>
          <a:p>
            <a:pPr algn="just"/>
            <a:endParaRPr lang="en-US" dirty="0">
              <a:latin typeface="Times New Roman" pitchFamily="18" charset="0"/>
              <a:cs typeface="Times New Roman" pitchFamily="18" charset="0"/>
            </a:endParaRPr>
          </a:p>
          <a:p>
            <a:pPr algn="just">
              <a:buNone/>
            </a:pPr>
            <a:r>
              <a:rPr lang="en-US" dirty="0">
                <a:latin typeface="Times New Roman" pitchFamily="18" charset="0"/>
                <a:cs typeface="Times New Roman" pitchFamily="18" charset="0"/>
              </a:rPr>
              <a:t>Advantages are </a:t>
            </a:r>
          </a:p>
          <a:p>
            <a:pPr algn="just">
              <a:buNone/>
            </a:pPr>
            <a:endParaRPr lang="en-US"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High accuracy</a:t>
            </a:r>
          </a:p>
          <a:p>
            <a:pPr algn="just"/>
            <a:r>
              <a:rPr lang="en-IN" dirty="0">
                <a:latin typeface="Times New Roman" pitchFamily="18" charset="0"/>
                <a:cs typeface="Times New Roman" pitchFamily="18" charset="0"/>
              </a:rPr>
              <a:t>Not easily affected by the complex environment of the vehicle.</a:t>
            </a:r>
          </a:p>
          <a:p>
            <a:pPr algn="just"/>
            <a:r>
              <a:rPr lang="en-IN" dirty="0">
                <a:latin typeface="Times New Roman" pitchFamily="18" charset="0"/>
                <a:cs typeface="Times New Roman" pitchFamily="18" charset="0"/>
              </a:rPr>
              <a:t>The system costs less.</a:t>
            </a:r>
          </a:p>
          <a:p>
            <a:pPr algn="just"/>
            <a:endParaRPr lang="en-US"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12"/>
          </p:nvPr>
        </p:nvSpPr>
        <p:spPr/>
        <p:txBody>
          <a:bodyPr/>
          <a:lstStyle/>
          <a:p>
            <a:fld id="{838FF348-1FF8-4018-A343-CDC986795F46}" type="slidenum">
              <a:rPr lang="en-IN" smtClean="0"/>
              <a:pPr/>
              <a:t>8</a:t>
            </a:fld>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4572000"/>
            <a:ext cx="4038600" cy="2133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latin typeface="Times New Roman" pitchFamily="18" charset="0"/>
                <a:cs typeface="Times New Roman" pitchFamily="18" charset="0"/>
              </a:rPr>
              <a:t>PAPER 3 </a:t>
            </a:r>
            <a:r>
              <a:rPr lang="en-IN" sz="3200" dirty="0"/>
              <a:t>:</a:t>
            </a:r>
            <a:r>
              <a:rPr lang="en-US" sz="3200" dirty="0"/>
              <a:t> Overload Monitoring System for Inland River Ferries </a:t>
            </a:r>
          </a:p>
        </p:txBody>
      </p:sp>
      <p:sp>
        <p:nvSpPr>
          <p:cNvPr id="3" name="Content Placeholder 2"/>
          <p:cNvSpPr>
            <a:spLocks noGrp="1"/>
          </p:cNvSpPr>
          <p:nvPr>
            <p:ph idx="1"/>
          </p:nvPr>
        </p:nvSpPr>
        <p:spPr>
          <a:xfrm>
            <a:off x="457200" y="1600200"/>
            <a:ext cx="7924800" cy="4800600"/>
          </a:xfrm>
        </p:spPr>
        <p:txBody>
          <a:bodyPr>
            <a:normAutofit/>
          </a:bodyPr>
          <a:lstStyle/>
          <a:p>
            <a:r>
              <a:rPr lang="en-US" dirty="0">
                <a:latin typeface="Times New Roman" pitchFamily="18" charset="0"/>
                <a:cs typeface="Times New Roman" pitchFamily="18" charset="0"/>
              </a:rPr>
              <a:t>Elaborates an intelligent monitoring system for </a:t>
            </a:r>
          </a:p>
          <a:p>
            <a:pPr>
              <a:buNone/>
            </a:pPr>
            <a:endParaRPr lang="en-US" dirty="0">
              <a:latin typeface="Times New Roman" pitchFamily="18" charset="0"/>
              <a:cs typeface="Times New Roman" pitchFamily="18" charset="0"/>
            </a:endParaRPr>
          </a:p>
          <a:p>
            <a:pPr>
              <a:buFont typeface="Courier New" pitchFamily="49" charset="0"/>
              <a:buChar char="o"/>
            </a:pPr>
            <a:r>
              <a:rPr lang="en-US" dirty="0">
                <a:latin typeface="Times New Roman" pitchFamily="18" charset="0"/>
                <a:cs typeface="Times New Roman" pitchFamily="18" charset="0"/>
              </a:rPr>
              <a:t>Monitoring </a:t>
            </a:r>
          </a:p>
          <a:p>
            <a:pPr>
              <a:buNone/>
            </a:pPr>
            <a:endParaRPr lang="en-US" dirty="0">
              <a:latin typeface="Times New Roman" pitchFamily="18" charset="0"/>
              <a:cs typeface="Times New Roman" pitchFamily="18" charset="0"/>
            </a:endParaRPr>
          </a:p>
          <a:p>
            <a:pPr>
              <a:buFont typeface="Courier New" pitchFamily="49" charset="0"/>
              <a:buChar char="o"/>
            </a:pPr>
            <a:r>
              <a:rPr lang="en-US" dirty="0">
                <a:latin typeface="Times New Roman" pitchFamily="18" charset="0"/>
                <a:cs typeface="Times New Roman" pitchFamily="18" charset="0"/>
              </a:rPr>
              <a:t>Collecting various information of passenger ferry during the operation of the ship.</a:t>
            </a:r>
          </a:p>
          <a:p>
            <a:pPr>
              <a:buFont typeface="Courier New" pitchFamily="49" charset="0"/>
              <a:buChar char="o"/>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Combined with sensors, wireless data communication and statistics analysis functions.</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core of the system is a set of passenger ferry counting system. </a:t>
            </a:r>
          </a:p>
        </p:txBody>
      </p:sp>
      <p:sp>
        <p:nvSpPr>
          <p:cNvPr id="4" name="Slide Number Placeholder 3"/>
          <p:cNvSpPr>
            <a:spLocks noGrp="1"/>
          </p:cNvSpPr>
          <p:nvPr>
            <p:ph type="sldNum" sz="quarter" idx="12"/>
          </p:nvPr>
        </p:nvSpPr>
        <p:spPr/>
        <p:txBody>
          <a:bodyPr/>
          <a:lstStyle/>
          <a:p>
            <a:fld id="{838FF348-1FF8-4018-A343-CDC986795F46}" type="slidenum">
              <a:rPr lang="en-IN" smtClean="0"/>
              <a:pPr/>
              <a:t>9</a:t>
            </a:fld>
            <a:endParaRPr lang="en-IN"/>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group2</Template>
  <TotalTime>71</TotalTime>
  <Words>2898</Words>
  <Application>Microsoft Office PowerPoint</Application>
  <PresentationFormat>On-screen Show (4:3)</PresentationFormat>
  <Paragraphs>344</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Algerian</vt:lpstr>
      <vt:lpstr>Arial</vt:lpstr>
      <vt:lpstr>Calibri</vt:lpstr>
      <vt:lpstr>Cambria</vt:lpstr>
      <vt:lpstr>Courier New</vt:lpstr>
      <vt:lpstr>Times New Roman</vt:lpstr>
      <vt:lpstr>Wingdings</vt:lpstr>
      <vt:lpstr>Adjacency</vt:lpstr>
      <vt:lpstr>PASSENGER CONTROL IN SMART CITIES  USING DEEP LEARNING</vt:lpstr>
      <vt:lpstr>INTRODUCTION</vt:lpstr>
      <vt:lpstr>PROBLEM STATEMENT</vt:lpstr>
      <vt:lpstr>  LITERATURE SURVEY </vt:lpstr>
      <vt:lpstr> PAPER 1 :Passenger Detection And Counting Inside Vehicles For  ecall  - A Review On Current Possibilities </vt:lpstr>
      <vt:lpstr> IR BASED OPTICAL METHODS  </vt:lpstr>
      <vt:lpstr>PAPER 2 :Vehicle Overload Detection System Based On Magneto Resistance Sensor</vt:lpstr>
      <vt:lpstr>PowerPoint Presentation</vt:lpstr>
      <vt:lpstr>PAPER 3 : Overload Monitoring System for Inland River Ferries </vt:lpstr>
      <vt:lpstr>PowerPoint Presentation</vt:lpstr>
      <vt:lpstr>PAPER 4 : Passenger Flow Monitoring Of Elevator Video Based On Computer Vision</vt:lpstr>
      <vt:lpstr>PowerPoint Presentation</vt:lpstr>
      <vt:lpstr>PAPER 5: Overload and Load Centroid Recognition Method Based on Vertical Displacement of Body</vt:lpstr>
      <vt:lpstr>PowerPoint Presentation</vt:lpstr>
      <vt:lpstr>PowerPoint Presentation</vt:lpstr>
      <vt:lpstr>PowerPoint Presentation</vt:lpstr>
      <vt:lpstr>PAPER 7 : Passenger Management System Based on Face Recognition for Intelligent Transport Vehicles </vt:lpstr>
      <vt:lpstr>PowerPoint Presentation</vt:lpstr>
      <vt:lpstr>   PAPER 8 : Passenger vehicle counting method of hov/hot system  </vt:lpstr>
      <vt:lpstr>PowerPoint Presentation</vt:lpstr>
      <vt:lpstr>  PAPER 9:Automatic passenger counting system using image color processing based on skin color detection approach </vt:lpstr>
      <vt:lpstr>PowerPoint Presentation</vt:lpstr>
      <vt:lpstr>PowerPoint Presentation</vt:lpstr>
      <vt:lpstr>PROPOSED SYSTEM</vt:lpstr>
      <vt:lpstr>System architecture</vt:lpstr>
      <vt:lpstr>Module description</vt:lpstr>
      <vt:lpstr>Module description</vt:lpstr>
      <vt:lpstr>Module description</vt:lpstr>
      <vt:lpstr>Hardware </vt:lpstr>
      <vt:lpstr>Software</vt:lpstr>
      <vt:lpstr>Software</vt:lpstr>
      <vt:lpstr>Software </vt:lpstr>
      <vt:lpstr>software</vt:lpstr>
      <vt:lpstr>IMPLEMENTATION</vt:lpstr>
      <vt:lpstr>IMPLEMENTATION</vt:lpstr>
      <vt:lpstr>IMPLEMENTATION</vt:lpstr>
      <vt:lpstr>PowerPoint Presentation</vt:lpstr>
      <vt:lpstr>FUTURE SCOPE</vt:lpstr>
      <vt:lpstr>CONCLUSION</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PASSENGER CONTROL IN SMART CITIES  USING DEEP LEARNING</dc:title>
  <dc:creator>jestajose398@gmail.com</dc:creator>
  <cp:lastModifiedBy>jestajose398@gmail.com</cp:lastModifiedBy>
  <cp:revision>9</cp:revision>
  <dcterms:created xsi:type="dcterms:W3CDTF">2020-07-06T13:35:05Z</dcterms:created>
  <dcterms:modified xsi:type="dcterms:W3CDTF">2020-07-06T14:48:45Z</dcterms:modified>
</cp:coreProperties>
</file>